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75" r:id="rId11"/>
    <p:sldId id="276" r:id="rId12"/>
    <p:sldId id="277" r:id="rId13"/>
    <p:sldId id="278" r:id="rId14"/>
    <p:sldId id="264" r:id="rId15"/>
    <p:sldId id="292" r:id="rId16"/>
    <p:sldId id="290" r:id="rId17"/>
    <p:sldId id="291" r:id="rId18"/>
    <p:sldId id="300" r:id="rId19"/>
    <p:sldId id="279" r:id="rId20"/>
    <p:sldId id="281" r:id="rId21"/>
    <p:sldId id="280" r:id="rId22"/>
    <p:sldId id="282" r:id="rId23"/>
    <p:sldId id="297" r:id="rId24"/>
    <p:sldId id="285" r:id="rId25"/>
    <p:sldId id="286" r:id="rId26"/>
    <p:sldId id="287" r:id="rId27"/>
    <p:sldId id="288" r:id="rId28"/>
    <p:sldId id="298" r:id="rId29"/>
    <p:sldId id="266" r:id="rId30"/>
    <p:sldId id="293" r:id="rId31"/>
    <p:sldId id="295" r:id="rId32"/>
    <p:sldId id="294" r:id="rId33"/>
    <p:sldId id="296" r:id="rId34"/>
    <p:sldId id="269" r:id="rId35"/>
    <p:sldId id="271" r:id="rId36"/>
    <p:sldId id="272" r:id="rId37"/>
    <p:sldId id="289" r:id="rId38"/>
    <p:sldId id="299" r:id="rId39"/>
    <p:sldId id="27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5353"/>
    <a:srgbClr val="9E3B3B"/>
    <a:srgbClr val="FFEAD3"/>
    <a:srgbClr val="171A10"/>
    <a:srgbClr val="0D0D0D"/>
    <a:srgbClr val="EA7B7B"/>
    <a:srgbClr val="DCEAF7"/>
    <a:srgbClr val="E9F5FB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5" autoAdjust="0"/>
    <p:restoredTop sz="94660"/>
  </p:normalViewPr>
  <p:slideViewPr>
    <p:cSldViewPr snapToGrid="0" showGuides="1">
      <p:cViewPr varScale="1">
        <p:scale>
          <a:sx n="148" d="100"/>
          <a:sy n="148" d="100"/>
        </p:scale>
        <p:origin x="696" y="126"/>
      </p:cViewPr>
      <p:guideLst>
        <p:guide orient="horz" pos="2205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F0EDA-920A-4898-9A23-9F12022C5A9E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9BCA5-B433-4250-8C66-918A2FFA6D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6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4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7BC9F-8FCC-D4C4-8D2C-C32E59EEC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F3A5C0-D194-74DF-8EC5-610CE7978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7F4426-AC62-3444-1832-08F85C976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A008E6-BC35-B16A-067B-4B7ED8A9C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738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82F51-0ECD-25DE-9B21-C1B1BBF6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DE4FA6-7916-0343-3F87-EFF5B3EB5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735785-A28A-2C84-87C4-97C08A3A5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4A297-6B3C-DB03-2945-B8F385E7F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24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5141-5099-A70E-6FEB-55F1F5522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551B4C-72E1-A236-0ACD-72B389C1A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017649-03D9-40BD-9335-6720BF7D0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6F734B-1FDA-1912-C09F-ED30DB613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744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E6921-CA1F-A053-C589-72EDA9C07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ECAD02-C217-2C3D-00E6-ED992ED1E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EEB22F-95D9-B717-0A36-EEAFC35F4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894DE-AEA7-5ABB-2D40-044FFCF35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006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EAC06-EA66-6874-3852-AA8D717BF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815759-56C2-4573-1343-8F8E8C379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68A8A9-B857-6A8B-4E41-2FB4001E2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FFF52F-DAA7-51CB-92BB-725EF7111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51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27FFD-C327-0C1C-53D7-6A86FE44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D7C20-C0E7-BEC8-92B7-64761029D2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EAD37A-AE63-D061-A69B-DFF7D7F6B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CDC65-9EF5-A03D-1B4C-1CD599DC0A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56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E5CA-97E6-5B12-6675-C4369AE81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C038F5-00EC-9672-71FD-EABE301EA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802883-AE03-567B-2B71-7F1A1E082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62BF6A-ACB1-9CA2-1D2A-0DE396703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867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5A372-7962-1089-3571-A846FC1D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B83E5B-7E7A-B52F-FDF3-48713C002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9582CC-69EF-8F35-E4CC-7BC4C74E9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D1EEE5-4991-A3E2-F0AB-333083379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727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18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7F908-259B-595E-CC79-C4BF791DC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CB4729-E4A1-7DAA-4A7B-D7F1AEAF8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4AC58C-D3A3-43FE-F878-FC86EA14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B8284-5F06-4F56-6163-6A757FC16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33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0B614-912A-9AD0-2DF5-7F91F0B85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603184-9A8B-0D9A-0C70-51208D4CC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3B6EDE-E1C4-B716-02AF-0EE9EAD15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E96680-16CD-8101-CCA0-A78589EB1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78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6631-51DF-F2FC-C92B-201BA7E3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E47DD61-5E2A-024D-2460-3E0B5E88A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BB9E41-E966-27B0-EA58-7224F062E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364A8D-2619-861D-EACB-AE899F5BE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69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2EE21-A46D-A5FE-E357-332365988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4AFEAA-1D07-9537-E966-F64BC2234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EC5506-7D11-6DCC-5D15-966811210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B30A39-3F4F-3D03-090A-DC89440F0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9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599FA-EA9B-99B7-A16E-4B5422D12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9E9420-1CA9-29AA-7D90-D96870548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DCCDD1-D941-7A51-C91E-E7CDFBC69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C7E003-087A-CB79-1067-8031D9FAD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89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1643-947F-44EF-A2F2-A5EF8E4E6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7B5345-0B43-8036-0048-16882F057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6199BC-EB9C-03D7-685A-E9D51D8B5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822B7-10DF-6255-F644-47521BCDD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6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FD7E-FF3C-1145-9862-BD79F32F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829846-2221-6146-5C50-527E4A9AC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EF9F9F-1554-4855-0180-FF2BEF056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6554CC-EC68-EA13-15E2-C4FE22F1ED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9BCA5-B433-4250-8C66-918A2FFA6DE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00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84615-BF1E-D527-9F87-941D68965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15548-E54D-7180-F377-33DB036AC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2866A-8BF6-D805-4609-16171A0D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E4BD3F-5271-7A84-87A1-4FBDA8AE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7D11F-7638-321F-6393-439E90AA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70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5B0BC-806E-BA21-8C18-B7B0A2E4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B096D-249B-31D7-73CC-D6E9F0E53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5AEE0-2782-AE20-E66F-239E2C51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7D68D-2D49-FDDE-A535-21194D76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52CB7-65E2-9C1D-DA35-ED60C1DC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7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7E8429-B2CC-A704-255A-799FF0758F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9563C2-6D90-62EC-B19A-0B37AA8ED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3855F6-35FA-E8C7-1EA1-F65463675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D97BA-B568-6480-D56B-9230D2A5C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E346C5-180D-6B07-0F93-EE376B9F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7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A8FEE-E54E-ADFA-52E0-C741BB9C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EF687-0E11-52FF-0C16-27C20282A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1EA9E0-6E78-18D0-8EE2-E30FF835A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910B7-2D59-95AD-2519-2C64871B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56FD1-2053-C242-BE78-99021B31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6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28396-2F0A-B013-28A2-FB502F2D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0B796A-03FF-6E6B-1302-E7BD85369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2A9EA-CC88-8ABD-9D11-0A0B54FD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C9156-01C8-5A3D-CBB2-E002D7B9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F1C72-D0C4-2585-AF17-FC5DB8C2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85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1482A-9233-E5A8-6798-50FAB66D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62FD0-7781-FD8D-D090-162D6FD88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5F26F2-949B-0463-C801-4F717B0DF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0EE8C9-431B-08CC-5857-119320AF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F141FE-194E-EC50-632B-308BCF5D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666CC3-E0A0-6A56-DC5F-5EDAB73C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13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36CAE-9921-545B-F124-E1AC4E07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259EC6-802C-BECC-29A0-17E09ADAA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DB64A8-A658-9587-4706-2001A1829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E88736-7AF1-9080-506C-F584AB929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7F701A-FB81-4CFB-8AF4-FA1C2BC48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B71221-451E-BA7D-3806-A0AA8C801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B68F7A-1CFC-DA1A-03B9-8745F307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E69A19-2E9A-D784-B4C2-B6C74EC0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96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C75E4-3657-4C0B-FBEB-45DE8D82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21B936-7CB6-D71A-995A-8F0E1B107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61A845-003A-F3F0-1B9A-6D2669B6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81D24-D96C-08FA-18C4-2BABFF52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4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F1BED9-AE5F-1E64-C933-278E4A3B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0F69F45-7F76-B43A-B620-53F571A1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BF18CF-691C-BEA8-8573-CB596CE3C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89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39899-B373-EE33-8DAE-7AFAD17E8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B353D-0668-05FA-DCAD-F24CA134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690FDE-59E3-393A-377F-D6AA3BEF1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B91DD4-60BB-78F3-1067-ABA0187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92848C-AB82-AAEB-E091-41B7A375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6C1C7-A6C7-764B-EF23-A1F06B3AF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4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46DF4-EEAB-AAF2-D2EC-326F1C2B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427817-A04F-7AA9-CF99-F3EA4F9E3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4F007A-4A31-F8DE-1611-C2B4E7ACD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DD2F15-ED2C-9836-A334-5795A4B91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B94312-A3E2-BBED-9CAB-3E7C44D6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049BC-AD8A-C32F-8A84-B2DEDFCF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1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C960DD-1281-37DC-26F3-F9D9713D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8EE52-BABF-947E-539B-57DA3CEE7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23C39-2856-8F8D-A6C0-4CD7F1163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1DAD4E-1F5F-45D8-9F11-44DFC8DFF7B6}" type="datetimeFigureOut">
              <a:rPr lang="ko-KR" altLang="en-US" smtClean="0"/>
              <a:t>2026-01-20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0CF0C-6B8B-5190-2AAB-26D95DEC3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0122B-6090-F609-7D2F-94562B62A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F98AC-C401-4819-ABB8-C20FA2D193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51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slide" Target="slide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image" Target="../media/image16.png"/><Relationship Id="rId4" Type="http://schemas.openxmlformats.org/officeDocument/2006/relationships/slide" Target="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image" Target="../media/image16.png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16.png"/><Relationship Id="rId4" Type="http://schemas.openxmlformats.org/officeDocument/2006/relationships/slide" Target="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7" Type="http://schemas.openxmlformats.org/officeDocument/2006/relationships/slide" Target="slide2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24.xml"/><Relationship Id="rId4" Type="http://schemas.openxmlformats.org/officeDocument/2006/relationships/slide" Target="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2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24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perceptron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image" Target="../media/image18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7" Type="http://schemas.openxmlformats.org/officeDocument/2006/relationships/slide" Target="slide3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image" Target="../media/image18.png"/><Relationship Id="rId4" Type="http://schemas.openxmlformats.org/officeDocument/2006/relationships/slide" Target="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3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image" Target="../media/image18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6.xml"/><Relationship Id="rId7" Type="http://schemas.openxmlformats.org/officeDocument/2006/relationships/slide" Target="slide3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image" Target="../media/image18.png"/><Relationship Id="rId4" Type="http://schemas.openxmlformats.org/officeDocument/2006/relationships/slide" Target="slide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perceptron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케치, 그림, 물고기, 지느러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102CAF-8688-5104-E4D0-DC19CE34C1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714" y="2372255"/>
            <a:ext cx="7062626" cy="4648817"/>
          </a:xfrm>
          <a:prstGeom prst="rect">
            <a:avLst/>
          </a:prstGeom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419F64D-7ED9-0176-8D7B-703FD28C446F}"/>
              </a:ext>
            </a:extLst>
          </p:cNvPr>
          <p:cNvSpPr/>
          <p:nvPr/>
        </p:nvSpPr>
        <p:spPr>
          <a:xfrm>
            <a:off x="3089852" y="-572577"/>
            <a:ext cx="548640" cy="372555"/>
          </a:xfrm>
          <a:prstGeom prst="rect">
            <a:avLst/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95251E-B364-8C3B-F8C5-256961200056}"/>
              </a:ext>
            </a:extLst>
          </p:cNvPr>
          <p:cNvSpPr/>
          <p:nvPr/>
        </p:nvSpPr>
        <p:spPr>
          <a:xfrm>
            <a:off x="3912812" y="-811727"/>
            <a:ext cx="548640" cy="630936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9EB57E-F9EE-31F3-3D2C-05A56C8605BC}"/>
              </a:ext>
            </a:extLst>
          </p:cNvPr>
          <p:cNvSpPr/>
          <p:nvPr/>
        </p:nvSpPr>
        <p:spPr>
          <a:xfrm>
            <a:off x="4909918" y="-802150"/>
            <a:ext cx="548640" cy="630936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7FC79F-7229-25CD-1FB8-55F88435E1DA}"/>
              </a:ext>
            </a:extLst>
          </p:cNvPr>
          <p:cNvSpPr/>
          <p:nvPr/>
        </p:nvSpPr>
        <p:spPr>
          <a:xfrm>
            <a:off x="5907024" y="-798895"/>
            <a:ext cx="548640" cy="630936"/>
          </a:xfrm>
          <a:prstGeom prst="rect">
            <a:avLst/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4BF20F-A768-507F-2F31-ADAE2CB17045}"/>
              </a:ext>
            </a:extLst>
          </p:cNvPr>
          <p:cNvSpPr/>
          <p:nvPr/>
        </p:nvSpPr>
        <p:spPr>
          <a:xfrm flipV="1">
            <a:off x="0" y="6596597"/>
            <a:ext cx="11228832" cy="86868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9C926A-B76E-28D9-84D1-86EA720DAB3B}"/>
              </a:ext>
            </a:extLst>
          </p:cNvPr>
          <p:cNvSpPr/>
          <p:nvPr/>
        </p:nvSpPr>
        <p:spPr>
          <a:xfrm>
            <a:off x="0" y="6741237"/>
            <a:ext cx="11814048" cy="116763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D7F263-E039-243A-0FE3-5C64926B3713}"/>
              </a:ext>
            </a:extLst>
          </p:cNvPr>
          <p:cNvSpPr/>
          <p:nvPr/>
        </p:nvSpPr>
        <p:spPr>
          <a:xfrm>
            <a:off x="0" y="144245"/>
            <a:ext cx="7739458" cy="2957522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24DF9F-8167-E31D-ED64-F78C8B599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3508" y="-200022"/>
            <a:ext cx="9144000" cy="238760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Part 1. </a:t>
            </a:r>
            <a:r>
              <a:rPr lang="ko-KR" altLang="en-US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퍼셉트론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0EB9D6-C236-16F1-C7F3-CE27C31F2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86820" y="623125"/>
            <a:ext cx="9144000" cy="1655762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밑바닥부터 시작하는 딥러닝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A8D96A-3651-5EE1-FEFE-DE8CAE69138B}"/>
              </a:ext>
            </a:extLst>
          </p:cNvPr>
          <p:cNvSpPr/>
          <p:nvPr/>
        </p:nvSpPr>
        <p:spPr>
          <a:xfrm flipV="1">
            <a:off x="-9554" y="252370"/>
            <a:ext cx="7739458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297C6A-483E-A53C-8792-E40A3BBA70A9}"/>
              </a:ext>
            </a:extLst>
          </p:cNvPr>
          <p:cNvSpPr/>
          <p:nvPr/>
        </p:nvSpPr>
        <p:spPr>
          <a:xfrm flipV="1">
            <a:off x="-9554" y="2952174"/>
            <a:ext cx="7739458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14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A636CD0-DE0B-88A2-1958-CA04D80732FE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74AB1-2C71-880D-F2B2-AACEFC6B4085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505CB2-7582-9A0E-CED9-F08E107598CC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C035C5A1-3679-7AA8-44A5-E07069E6B236}"/>
              </a:ext>
            </a:extLst>
          </p:cNvPr>
          <p:cNvSpPr/>
          <p:nvPr/>
        </p:nvSpPr>
        <p:spPr>
          <a:xfrm>
            <a:off x="5457734" y="2659339"/>
            <a:ext cx="1365542" cy="143015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215ACEE-34B1-C0BE-F5D8-0577F14D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70769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E148644-9FAB-3237-AFF7-22DA80DA756D}"/>
              </a:ext>
            </a:extLst>
          </p:cNvPr>
          <p:cNvSpPr txBox="1"/>
          <p:nvPr/>
        </p:nvSpPr>
        <p:spPr>
          <a:xfrm>
            <a:off x="7375144" y="4828238"/>
            <a:ext cx="34547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 입력이 모두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때만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0F40142-277C-902A-7B1A-AEE5BD3B99B8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AND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71F6F6-93C2-CB15-38DA-2807DC1C9DF8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73E72BC-283C-D635-B883-196FBE47506C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A4D9708-17E3-E461-D0BC-EBF7FF5A7626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193810B-0964-3548-1D43-C7F90813ED31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1F99E83A-E5F2-4138-0F2D-3D09FAF1964F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1DCDC054-D114-EBD2-6AD2-B9632EE42884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702D4E-517C-7652-A48B-35B7833335F2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이등변 삼각형 20">
            <a:hlinkClick r:id="rId5" action="ppaction://hlinksldjump"/>
            <a:extLst>
              <a:ext uri="{FF2B5EF4-FFF2-40B4-BE49-F238E27FC236}">
                <a16:creationId xmlns:a16="http://schemas.microsoft.com/office/drawing/2014/main" id="{1A0DAE72-22F9-568C-243E-72A817F43966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44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749CF-41EF-23C3-1ED2-2BF0B3200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2855842-BCCA-EF09-F670-C200AB3DD36E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C61B04-DC37-B462-67E0-A46DFA810B54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533C7EE-ED50-B136-27AC-37CB825EFA74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505ED2D7-FDC4-FFAE-B1D0-ABB58476FC26}"/>
              </a:ext>
            </a:extLst>
          </p:cNvPr>
          <p:cNvSpPr/>
          <p:nvPr/>
        </p:nvSpPr>
        <p:spPr>
          <a:xfrm>
            <a:off x="5457734" y="2659339"/>
            <a:ext cx="1365542" cy="143015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093E3C9-7B70-FA4B-7F92-86F8F8F1F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529325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9267A45-FD75-1447-6BA1-676C7C48D87A}"/>
              </a:ext>
            </a:extLst>
          </p:cNvPr>
          <p:cNvSpPr txBox="1"/>
          <p:nvPr/>
        </p:nvSpPr>
        <p:spPr>
          <a:xfrm>
            <a:off x="7375144" y="4828238"/>
            <a:ext cx="34547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 입력이 모두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때만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B86A81C-E73E-E26F-33D2-FACA51802F03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AND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A2264AA-BE15-DD7D-2CA9-63D805EF08FF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E94EC3-23B8-3A0D-6385-D97EAF5594A6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D6BA1F9-80B4-C088-DA36-C62624145E18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6651042-F1D8-FE4F-963D-D52AE8D73E32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71AEFA61-5E1D-37EA-8587-4FE715FBD901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703BD1AD-8DD5-D9CE-767B-24CCDDCAFA70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95587-E995-21A5-A794-E15B243C656C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이등변 삼각형 2">
            <a:hlinkClick r:id="rId5" action="ppaction://hlinksldjump"/>
            <a:extLst>
              <a:ext uri="{FF2B5EF4-FFF2-40B4-BE49-F238E27FC236}">
                <a16:creationId xmlns:a16="http://schemas.microsoft.com/office/drawing/2014/main" id="{7953425D-DF9B-6EEE-21FA-3AE74E57EFB0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14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187387-D221-74FE-269E-CD66EF27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B13BF8A-EC6E-F9B3-E349-E371D7731195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E379F-51F8-C23D-9474-13B48B6B4DDB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AF2989-ABD3-1B87-F64B-2C5C02FE1E07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7108B6CD-734C-2203-7B6A-48D3478CF992}"/>
              </a:ext>
            </a:extLst>
          </p:cNvPr>
          <p:cNvSpPr/>
          <p:nvPr/>
        </p:nvSpPr>
        <p:spPr>
          <a:xfrm>
            <a:off x="5457734" y="2659339"/>
            <a:ext cx="1365542" cy="143015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9E3EAB9-F6F9-0BC0-27F5-947F72DF0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45614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0784CAD-E44A-7DB4-C49B-8B29C2501627}"/>
              </a:ext>
            </a:extLst>
          </p:cNvPr>
          <p:cNvSpPr txBox="1"/>
          <p:nvPr/>
        </p:nvSpPr>
        <p:spPr>
          <a:xfrm>
            <a:off x="7375144" y="4828238"/>
            <a:ext cx="34547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 입력이 모두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때만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275CA1-B7DA-5697-E97C-0619221B80C5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AND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E46B410-42B7-B055-3998-7E2D3DFA1ACA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67F9CBF-F2C3-7BBE-476F-02A79A2578D6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1AE501-17A3-3BD4-D220-B24A5A531C30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B1F0B09F-EF50-354C-7567-6FE0B931C954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hlinkClick r:id="rId3" action="ppaction://hlinksldjump"/>
            <a:extLst>
              <a:ext uri="{FF2B5EF4-FFF2-40B4-BE49-F238E27FC236}">
                <a16:creationId xmlns:a16="http://schemas.microsoft.com/office/drawing/2014/main" id="{493D7F7E-79EA-A0CF-BA82-A01A1256EF5D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ED3285-A12F-E511-FF28-173C72D43D91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타원 2">
            <a:hlinkClick r:id="rId4" action="ppaction://hlinksldjump"/>
            <a:extLst>
              <a:ext uri="{FF2B5EF4-FFF2-40B4-BE49-F238E27FC236}">
                <a16:creationId xmlns:a16="http://schemas.microsoft.com/office/drawing/2014/main" id="{5E16CA10-13F1-DC72-C60C-813551C7B880}"/>
              </a:ext>
            </a:extLst>
          </p:cNvPr>
          <p:cNvSpPr/>
          <p:nvPr/>
        </p:nvSpPr>
        <p:spPr>
          <a:xfrm>
            <a:off x="1115930" y="2418758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C18FBA1-77C5-BECA-2A5E-FF67F314BC4C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>
            <a:hlinkClick r:id="rId5" action="ppaction://hlinksldjump"/>
            <a:extLst>
              <a:ext uri="{FF2B5EF4-FFF2-40B4-BE49-F238E27FC236}">
                <a16:creationId xmlns:a16="http://schemas.microsoft.com/office/drawing/2014/main" id="{BD80C44B-F3F2-699F-4A35-BDC46B39DCAE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42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6DE4A-331E-2303-4ECA-12A7A2AE8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1390C2D-D63E-A9A0-BC43-AD13A30AB3E0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08461-CA32-36C4-7484-5981103B964C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CC69904-720D-3EF7-3DD8-FF5B6882705B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순서도: 지연 8">
            <a:extLst>
              <a:ext uri="{FF2B5EF4-FFF2-40B4-BE49-F238E27FC236}">
                <a16:creationId xmlns:a16="http://schemas.microsoft.com/office/drawing/2014/main" id="{4B78BF2A-4D72-312B-B920-95614282F965}"/>
              </a:ext>
            </a:extLst>
          </p:cNvPr>
          <p:cNvSpPr/>
          <p:nvPr/>
        </p:nvSpPr>
        <p:spPr>
          <a:xfrm>
            <a:off x="5457734" y="2659339"/>
            <a:ext cx="1365542" cy="1430152"/>
          </a:xfrm>
          <a:prstGeom prst="flowChartDelay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BFA0E61-72E6-4E95-4885-DDAF5E5DB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13198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8F3637A-4148-61CE-D3B9-B02CDEA459E0}"/>
              </a:ext>
            </a:extLst>
          </p:cNvPr>
          <p:cNvSpPr txBox="1"/>
          <p:nvPr/>
        </p:nvSpPr>
        <p:spPr>
          <a:xfrm>
            <a:off x="7375144" y="4828238"/>
            <a:ext cx="34547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 입력이 모두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때만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BA83881-7815-05CC-E107-FF8465D7F43D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AND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BDFD5BA-3746-CA5B-E14D-70F7D9767694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CD6C07B-1735-7381-63E0-9BBF23023102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C770C2-ECCC-FBAA-B0FB-4DEF4AAC4EC2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814841A-5C35-69DF-829F-150173DC0CB5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D25353"/>
          </a:solidFill>
          <a:ln w="76200">
            <a:solidFill>
              <a:srgbClr val="D25353"/>
            </a:solidFill>
          </a:ln>
          <a:effectLst>
            <a:glow rad="101600">
              <a:srgbClr val="D25353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009EF24-1A1B-637D-8675-AC51DA0285F0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C0E0EBD-03BA-A65D-FD52-AFBA9001759F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A6BC4E-2AEF-BA8C-7C30-D802534675B7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타원 2">
            <a:hlinkClick r:id="rId3" action="ppaction://hlinksldjump"/>
            <a:extLst>
              <a:ext uri="{FF2B5EF4-FFF2-40B4-BE49-F238E27FC236}">
                <a16:creationId xmlns:a16="http://schemas.microsoft.com/office/drawing/2014/main" id="{C0FD1EE3-1ED6-3F1B-2206-F54265ACD35A}"/>
              </a:ext>
            </a:extLst>
          </p:cNvPr>
          <p:cNvSpPr/>
          <p:nvPr/>
        </p:nvSpPr>
        <p:spPr>
          <a:xfrm>
            <a:off x="1115930" y="3583326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타원 4">
            <a:hlinkClick r:id="rId4" action="ppaction://hlinksldjump"/>
            <a:extLst>
              <a:ext uri="{FF2B5EF4-FFF2-40B4-BE49-F238E27FC236}">
                <a16:creationId xmlns:a16="http://schemas.microsoft.com/office/drawing/2014/main" id="{87440510-DB1E-9996-DEC0-DBBA9F56E73F}"/>
              </a:ext>
            </a:extLst>
          </p:cNvPr>
          <p:cNvSpPr/>
          <p:nvPr/>
        </p:nvSpPr>
        <p:spPr>
          <a:xfrm>
            <a:off x="1115930" y="2370335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226B6F-F1FE-C880-B15E-753CC87B7771}"/>
              </a:ext>
            </a:extLst>
          </p:cNvPr>
          <p:cNvCxnSpPr/>
          <p:nvPr/>
        </p:nvCxnSpPr>
        <p:spPr>
          <a:xfrm>
            <a:off x="3122023" y="3907973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225209E-622F-4B6A-98E8-876AFCA82C5A}"/>
              </a:ext>
            </a:extLst>
          </p:cNvPr>
          <p:cNvCxnSpPr/>
          <p:nvPr/>
        </p:nvCxnSpPr>
        <p:spPr>
          <a:xfrm>
            <a:off x="3122023" y="2876008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70568B0-6A56-0196-A713-D4F518ECD444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이등변 삼각형 22">
            <a:hlinkClick r:id="rId5" action="ppaction://hlinksldjump"/>
            <a:extLst>
              <a:ext uri="{FF2B5EF4-FFF2-40B4-BE49-F238E27FC236}">
                <a16:creationId xmlns:a16="http://schemas.microsoft.com/office/drawing/2014/main" id="{12AF2409-6C91-2367-60FE-9BEE3B2CB0C9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465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8E8FAA-829A-C36F-5925-B88D4EA32226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D2FA-4FA5-E700-A826-AE91ABD33614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(Python)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2148E3-109A-9074-01A2-CF38C4E3D3B2}"/>
              </a:ext>
            </a:extLst>
          </p:cNvPr>
          <p:cNvSpPr/>
          <p:nvPr/>
        </p:nvSpPr>
        <p:spPr>
          <a:xfrm>
            <a:off x="2186873" y="1377730"/>
            <a:ext cx="6919912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3307D7B-7A91-824E-CABF-854573A7DAA5}"/>
              </a:ext>
            </a:extLst>
          </p:cNvPr>
          <p:cNvSpPr/>
          <p:nvPr/>
        </p:nvSpPr>
        <p:spPr>
          <a:xfrm>
            <a:off x="2313540" y="1998243"/>
            <a:ext cx="5196371" cy="3720777"/>
          </a:xfrm>
          <a:prstGeom prst="roundRect">
            <a:avLst>
              <a:gd name="adj" fmla="val 13155"/>
            </a:avLst>
          </a:prstGeom>
          <a:solidFill>
            <a:srgbClr val="EA7B7B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3C3034B-1D7B-CC04-E1BC-39DF994BDDF1}"/>
              </a:ext>
            </a:extLst>
          </p:cNvPr>
          <p:cNvSpPr/>
          <p:nvPr/>
        </p:nvSpPr>
        <p:spPr>
          <a:xfrm>
            <a:off x="2440207" y="1998243"/>
            <a:ext cx="6507850" cy="3720777"/>
          </a:xfrm>
          <a:prstGeom prst="roundRect">
            <a:avLst>
              <a:gd name="adj" fmla="val 16709"/>
            </a:avLst>
          </a:prstGeom>
          <a:solidFill>
            <a:srgbClr val="0D0D0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299745-BBFA-709A-C94C-DACE05ABCA31}"/>
              </a:ext>
            </a:extLst>
          </p:cNvPr>
          <p:cNvSpPr txBox="1"/>
          <p:nvPr/>
        </p:nvSpPr>
        <p:spPr>
          <a:xfrm>
            <a:off x="2592146" y="2304359"/>
            <a:ext cx="610936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 AND(x1, x2):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w1, w2, theta = 0.5, 0.5, 0.7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x1*w1 + x2*w2</a:t>
            </a:r>
            <a:b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&lt;= theta: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0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&gt; theta: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1</a:t>
            </a:r>
            <a:endParaRPr lang="ko-KR" altLang="en-US" sz="2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10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3225-A655-5CC4-9E18-CD56AD159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1AE1B7-7BA7-07D9-6E2C-814C79D2AAB2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428BB-182D-E4FA-766D-20033B01FF30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(Python)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75B531-C570-6C6B-792F-DE1298702B06}"/>
              </a:ext>
            </a:extLst>
          </p:cNvPr>
          <p:cNvSpPr/>
          <p:nvPr/>
        </p:nvSpPr>
        <p:spPr>
          <a:xfrm>
            <a:off x="162130" y="1338541"/>
            <a:ext cx="6919912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156858-77F8-C0E2-0328-7E0641A0F5D7}"/>
              </a:ext>
            </a:extLst>
          </p:cNvPr>
          <p:cNvSpPr/>
          <p:nvPr/>
        </p:nvSpPr>
        <p:spPr>
          <a:xfrm>
            <a:off x="7498080" y="1338541"/>
            <a:ext cx="4315968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D2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F68E147-75C0-7020-7ABF-11185B9D1354}"/>
              </a:ext>
            </a:extLst>
          </p:cNvPr>
          <p:cNvSpPr/>
          <p:nvPr/>
        </p:nvSpPr>
        <p:spPr>
          <a:xfrm>
            <a:off x="288797" y="1959054"/>
            <a:ext cx="5196371" cy="3720777"/>
          </a:xfrm>
          <a:prstGeom prst="roundRect">
            <a:avLst>
              <a:gd name="adj" fmla="val 13155"/>
            </a:avLst>
          </a:prstGeom>
          <a:solidFill>
            <a:srgbClr val="EA7B7B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CD01748-8DB3-7A3A-F65F-C668707A350B}"/>
              </a:ext>
            </a:extLst>
          </p:cNvPr>
          <p:cNvSpPr/>
          <p:nvPr/>
        </p:nvSpPr>
        <p:spPr>
          <a:xfrm>
            <a:off x="415464" y="1959054"/>
            <a:ext cx="6507850" cy="3720777"/>
          </a:xfrm>
          <a:prstGeom prst="roundRect">
            <a:avLst>
              <a:gd name="adj" fmla="val 16709"/>
            </a:avLst>
          </a:prstGeom>
          <a:solidFill>
            <a:srgbClr val="0D0D0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33B34C-9896-6B5F-7EE5-25FE9AD0BDA6}"/>
              </a:ext>
            </a:extLst>
          </p:cNvPr>
          <p:cNvCxnSpPr>
            <a:cxnSpLocks/>
          </p:cNvCxnSpPr>
          <p:nvPr/>
        </p:nvCxnSpPr>
        <p:spPr>
          <a:xfrm>
            <a:off x="7720149" y="3043645"/>
            <a:ext cx="3827417" cy="0"/>
          </a:xfrm>
          <a:prstGeom prst="line">
            <a:avLst/>
          </a:prstGeom>
          <a:ln>
            <a:solidFill>
              <a:srgbClr val="EA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9A6423-C895-229C-3C06-5BEE6D6A99F5}"/>
              </a:ext>
            </a:extLst>
          </p:cNvPr>
          <p:cNvSpPr/>
          <p:nvPr/>
        </p:nvSpPr>
        <p:spPr>
          <a:xfrm>
            <a:off x="567402" y="2756262"/>
            <a:ext cx="6276547" cy="431075"/>
          </a:xfrm>
          <a:prstGeom prst="roundRect">
            <a:avLst>
              <a:gd name="adj" fmla="val 16709"/>
            </a:avLst>
          </a:prstGeom>
          <a:solidFill>
            <a:srgbClr val="171A1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783F1-4271-9E14-C4A6-6FE05675DBC5}"/>
              </a:ext>
            </a:extLst>
          </p:cNvPr>
          <p:cNvSpPr txBox="1"/>
          <p:nvPr/>
        </p:nvSpPr>
        <p:spPr>
          <a:xfrm>
            <a:off x="567403" y="2265170"/>
            <a:ext cx="610936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 AND(x1, x2):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w1, w2, theta = 0.5, 0.5, 0.7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x1*w1 + x2*w2</a:t>
            </a:r>
            <a:b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&lt;= theta: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0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&gt; theta: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1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244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BE704-AA44-1872-40CE-7B9364A3F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979FA7-FEE1-677D-D95D-50DD86267DF8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C1834-84FD-1313-996F-BB53E79C078D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(Python)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BD7C634-3570-0348-46F2-CE0D7DC731A9}"/>
              </a:ext>
            </a:extLst>
          </p:cNvPr>
          <p:cNvSpPr/>
          <p:nvPr/>
        </p:nvSpPr>
        <p:spPr>
          <a:xfrm>
            <a:off x="162130" y="1338541"/>
            <a:ext cx="6919912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32BAF3-F737-4F74-6A92-2F15FE4E58E3}"/>
              </a:ext>
            </a:extLst>
          </p:cNvPr>
          <p:cNvSpPr/>
          <p:nvPr/>
        </p:nvSpPr>
        <p:spPr>
          <a:xfrm>
            <a:off x="7498080" y="1338541"/>
            <a:ext cx="4315968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D2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79B079B-ABB9-7DBF-6F2D-46942D6D8984}"/>
              </a:ext>
            </a:extLst>
          </p:cNvPr>
          <p:cNvSpPr/>
          <p:nvPr/>
        </p:nvSpPr>
        <p:spPr>
          <a:xfrm>
            <a:off x="288797" y="1959054"/>
            <a:ext cx="5196371" cy="3720777"/>
          </a:xfrm>
          <a:prstGeom prst="roundRect">
            <a:avLst>
              <a:gd name="adj" fmla="val 13155"/>
            </a:avLst>
          </a:prstGeom>
          <a:solidFill>
            <a:srgbClr val="EA7B7B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495ECB-6A6F-F070-42F7-2AB7EE8C5AAC}"/>
              </a:ext>
            </a:extLst>
          </p:cNvPr>
          <p:cNvSpPr/>
          <p:nvPr/>
        </p:nvSpPr>
        <p:spPr>
          <a:xfrm>
            <a:off x="415464" y="1959054"/>
            <a:ext cx="6507850" cy="3720777"/>
          </a:xfrm>
          <a:prstGeom prst="roundRect">
            <a:avLst>
              <a:gd name="adj" fmla="val 16709"/>
            </a:avLst>
          </a:prstGeom>
          <a:solidFill>
            <a:srgbClr val="0D0D0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307A027-DA1C-40BA-55A0-8C3C30B60D9F}"/>
              </a:ext>
            </a:extLst>
          </p:cNvPr>
          <p:cNvCxnSpPr>
            <a:cxnSpLocks/>
          </p:cNvCxnSpPr>
          <p:nvPr/>
        </p:nvCxnSpPr>
        <p:spPr>
          <a:xfrm>
            <a:off x="7720149" y="3043645"/>
            <a:ext cx="3827417" cy="0"/>
          </a:xfrm>
          <a:prstGeom prst="line">
            <a:avLst/>
          </a:prstGeom>
          <a:ln>
            <a:solidFill>
              <a:srgbClr val="EA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F02F423-654F-9F98-0A35-665AAE7D8326}"/>
              </a:ext>
            </a:extLst>
          </p:cNvPr>
          <p:cNvSpPr/>
          <p:nvPr/>
        </p:nvSpPr>
        <p:spPr>
          <a:xfrm>
            <a:off x="494828" y="3213462"/>
            <a:ext cx="6349122" cy="431075"/>
          </a:xfrm>
          <a:prstGeom prst="roundRect">
            <a:avLst>
              <a:gd name="adj" fmla="val 16709"/>
            </a:avLst>
          </a:prstGeom>
          <a:solidFill>
            <a:srgbClr val="171A1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07825-6833-DB62-1363-068AFC1B20DD}"/>
              </a:ext>
            </a:extLst>
          </p:cNvPr>
          <p:cNvSpPr txBox="1"/>
          <p:nvPr/>
        </p:nvSpPr>
        <p:spPr>
          <a:xfrm>
            <a:off x="567403" y="2265170"/>
            <a:ext cx="610936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 AND(x1, x2):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w1, w2, theta = 0.5, 0.5, 0.7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x1*w1 + x2*w2</a:t>
            </a:r>
            <a:b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&lt;= theta: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0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&gt; theta: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1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782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E0D45-0FAA-B99F-E933-FD3E237E3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7AECAA-BC12-D872-DB20-79DCE32B52D3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72ABA-7947-285E-7481-374BF8D7CB5D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(Python)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40FBE5-7773-B68F-D580-92EA27AB7505}"/>
              </a:ext>
            </a:extLst>
          </p:cNvPr>
          <p:cNvSpPr/>
          <p:nvPr/>
        </p:nvSpPr>
        <p:spPr>
          <a:xfrm>
            <a:off x="162130" y="1338541"/>
            <a:ext cx="6919912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5FC3BA2-0199-5971-A0E4-8B0FD846A705}"/>
              </a:ext>
            </a:extLst>
          </p:cNvPr>
          <p:cNvSpPr/>
          <p:nvPr/>
        </p:nvSpPr>
        <p:spPr>
          <a:xfrm>
            <a:off x="7498080" y="1338541"/>
            <a:ext cx="4315968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D2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BB47DE-B7D0-F6C0-84C3-F27126C8D423}"/>
              </a:ext>
            </a:extLst>
          </p:cNvPr>
          <p:cNvSpPr/>
          <p:nvPr/>
        </p:nvSpPr>
        <p:spPr>
          <a:xfrm>
            <a:off x="288797" y="1959054"/>
            <a:ext cx="5196371" cy="3720777"/>
          </a:xfrm>
          <a:prstGeom prst="roundRect">
            <a:avLst>
              <a:gd name="adj" fmla="val 13155"/>
            </a:avLst>
          </a:prstGeom>
          <a:solidFill>
            <a:srgbClr val="EA7B7B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321EAAC-A631-412A-FF6A-02B57B4EF119}"/>
              </a:ext>
            </a:extLst>
          </p:cNvPr>
          <p:cNvSpPr/>
          <p:nvPr/>
        </p:nvSpPr>
        <p:spPr>
          <a:xfrm>
            <a:off x="415464" y="1959054"/>
            <a:ext cx="6507850" cy="3720777"/>
          </a:xfrm>
          <a:prstGeom prst="roundRect">
            <a:avLst>
              <a:gd name="adj" fmla="val 16709"/>
            </a:avLst>
          </a:prstGeom>
          <a:solidFill>
            <a:srgbClr val="0D0D0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29446E-0711-A87B-14E9-376D5480A92C}"/>
              </a:ext>
            </a:extLst>
          </p:cNvPr>
          <p:cNvCxnSpPr>
            <a:cxnSpLocks/>
          </p:cNvCxnSpPr>
          <p:nvPr/>
        </p:nvCxnSpPr>
        <p:spPr>
          <a:xfrm>
            <a:off x="7720149" y="3043645"/>
            <a:ext cx="3827417" cy="0"/>
          </a:xfrm>
          <a:prstGeom prst="line">
            <a:avLst/>
          </a:prstGeom>
          <a:ln>
            <a:solidFill>
              <a:srgbClr val="EA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D755DF-786E-D168-1F6C-5C9F20C12760}"/>
              </a:ext>
            </a:extLst>
          </p:cNvPr>
          <p:cNvSpPr/>
          <p:nvPr/>
        </p:nvSpPr>
        <p:spPr>
          <a:xfrm>
            <a:off x="494828" y="3603903"/>
            <a:ext cx="6349122" cy="1769810"/>
          </a:xfrm>
          <a:prstGeom prst="roundRect">
            <a:avLst>
              <a:gd name="adj" fmla="val 16709"/>
            </a:avLst>
          </a:prstGeom>
          <a:solidFill>
            <a:srgbClr val="171A1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10362-ED96-9099-BDE1-9D3E0B863869}"/>
              </a:ext>
            </a:extLst>
          </p:cNvPr>
          <p:cNvSpPr txBox="1"/>
          <p:nvPr/>
        </p:nvSpPr>
        <p:spPr>
          <a:xfrm>
            <a:off x="567403" y="2265170"/>
            <a:ext cx="610936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 AND(x1, x2):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w1, w2, theta = 0.5, 0.5, 0.7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x1*w1 + x2*w2</a:t>
            </a:r>
            <a:b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if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&lt;= theta: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0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&gt; theta: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1</a:t>
            </a:r>
            <a:endParaRPr lang="ko-KR" altLang="en-US" sz="2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76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299AE-9F13-845A-1A49-395747878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1E91D58-35F2-2ED0-A123-A45E0A303CC5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044EF-039C-9F26-566A-4C260B85FAD2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편향과 가중치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BCFE15F-1D3B-0F89-8DFB-87CE48DD090A}"/>
              </a:ext>
            </a:extLst>
          </p:cNvPr>
          <p:cNvSpPr/>
          <p:nvPr/>
        </p:nvSpPr>
        <p:spPr>
          <a:xfrm>
            <a:off x="162130" y="1338541"/>
            <a:ext cx="6919912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DE0AF6-EA12-7B8E-7C12-6DCAAD1DC96C}"/>
              </a:ext>
            </a:extLst>
          </p:cNvPr>
          <p:cNvSpPr/>
          <p:nvPr/>
        </p:nvSpPr>
        <p:spPr>
          <a:xfrm>
            <a:off x="7498080" y="1338541"/>
            <a:ext cx="4315968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D2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F631819-51E4-F301-CB22-A9B17EABD5E2}"/>
              </a:ext>
            </a:extLst>
          </p:cNvPr>
          <p:cNvSpPr/>
          <p:nvPr/>
        </p:nvSpPr>
        <p:spPr>
          <a:xfrm>
            <a:off x="288797" y="1959054"/>
            <a:ext cx="5196371" cy="3720777"/>
          </a:xfrm>
          <a:prstGeom prst="roundRect">
            <a:avLst>
              <a:gd name="adj" fmla="val 13155"/>
            </a:avLst>
          </a:prstGeom>
          <a:solidFill>
            <a:srgbClr val="EA7B7B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3DFBC4-A7CB-8914-5B5D-612571AA9C0C}"/>
              </a:ext>
            </a:extLst>
          </p:cNvPr>
          <p:cNvSpPr/>
          <p:nvPr/>
        </p:nvSpPr>
        <p:spPr>
          <a:xfrm>
            <a:off x="415464" y="1959054"/>
            <a:ext cx="6507850" cy="3720777"/>
          </a:xfrm>
          <a:prstGeom prst="roundRect">
            <a:avLst>
              <a:gd name="adj" fmla="val 16709"/>
            </a:avLst>
          </a:prstGeom>
          <a:solidFill>
            <a:srgbClr val="0D0D0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8EA9C69-BB8B-557A-2F48-A85EF433FD61}"/>
              </a:ext>
            </a:extLst>
          </p:cNvPr>
          <p:cNvCxnSpPr>
            <a:cxnSpLocks/>
          </p:cNvCxnSpPr>
          <p:nvPr/>
        </p:nvCxnSpPr>
        <p:spPr>
          <a:xfrm>
            <a:off x="7720149" y="3043645"/>
            <a:ext cx="3827417" cy="0"/>
          </a:xfrm>
          <a:prstGeom prst="line">
            <a:avLst/>
          </a:prstGeom>
          <a:ln>
            <a:solidFill>
              <a:srgbClr val="EA7B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39A754F-F989-52F8-1287-817489749BE0}"/>
              </a:ext>
            </a:extLst>
          </p:cNvPr>
          <p:cNvSpPr/>
          <p:nvPr/>
        </p:nvSpPr>
        <p:spPr>
          <a:xfrm>
            <a:off x="494828" y="3603903"/>
            <a:ext cx="6349122" cy="1769810"/>
          </a:xfrm>
          <a:prstGeom prst="roundRect">
            <a:avLst>
              <a:gd name="adj" fmla="val 16709"/>
            </a:avLst>
          </a:prstGeom>
          <a:solidFill>
            <a:srgbClr val="171A1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D3C9F-BC94-3353-5EEC-9BF9672A666C}"/>
              </a:ext>
            </a:extLst>
          </p:cNvPr>
          <p:cNvSpPr txBox="1"/>
          <p:nvPr/>
        </p:nvSpPr>
        <p:spPr>
          <a:xfrm>
            <a:off x="567403" y="2265170"/>
            <a:ext cx="521168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 AND(x1, x2):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x =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np.array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([x1, x2])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 =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np.array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([0.5, 0.5])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 = -0.7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np.sum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(w*x) + b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&lt;= 0: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0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1</a:t>
            </a:r>
            <a:endParaRPr lang="ko-KR" altLang="en-US" sz="2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186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DD000-CA5C-42C9-3217-F46A4AD3F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BAC5552-A6FB-C501-E5B4-E8B411BB4171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AF7E7-AC78-E9BA-905A-2E95B460E5F8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B1B9EE-F4A0-AEA5-1B82-F87AAA7507FE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25EFCF2-2DC8-D9AE-E591-1419EA418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689477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E5DE80-FAEC-D944-D07F-89FF77C47AD7}"/>
              </a:ext>
            </a:extLst>
          </p:cNvPr>
          <p:cNvSpPr txBox="1"/>
          <p:nvPr/>
        </p:nvSpPr>
        <p:spPr>
          <a:xfrm>
            <a:off x="7375144" y="4828238"/>
            <a:ext cx="26853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하나라도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이면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EF181F7-89B1-0887-CAA5-53745218241F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16F1927-7B01-38B4-71DA-07D9C38E9A49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65F75E5-9780-DB60-328C-F99748CEB25A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1E0DB2-7EE4-3F45-58F1-195E6EDFCEBC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14FEBA4-81AA-0E6A-D01F-BC98A2B56E64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D449D793-0B64-2303-392C-CE9D3B88062C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C0DF8735-901F-2188-3768-F28FFFC18089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823457-3CA6-AD68-70C0-19D195ACE744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이등변 삼각형 20">
            <a:hlinkClick r:id="rId4" action="ppaction://hlinksldjump"/>
            <a:extLst>
              <a:ext uri="{FF2B5EF4-FFF2-40B4-BE49-F238E27FC236}">
                <a16:creationId xmlns:a16="http://schemas.microsoft.com/office/drawing/2014/main" id="{45C5C2DD-521C-2AF5-0FD9-7EAA5E8CA090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케치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651684-0F8C-C77C-0C85-0A9A8CF84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50" y="2530517"/>
            <a:ext cx="1970300" cy="16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2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07E5E1-8390-1B49-009B-71D427F33CBF}"/>
              </a:ext>
            </a:extLst>
          </p:cNvPr>
          <p:cNvSpPr/>
          <p:nvPr/>
        </p:nvSpPr>
        <p:spPr>
          <a:xfrm>
            <a:off x="3089852" y="-572577"/>
            <a:ext cx="548640" cy="372555"/>
          </a:xfrm>
          <a:prstGeom prst="rect">
            <a:avLst/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B4E049-141F-A119-F640-16DD6D5C87A9}"/>
              </a:ext>
            </a:extLst>
          </p:cNvPr>
          <p:cNvSpPr/>
          <p:nvPr/>
        </p:nvSpPr>
        <p:spPr>
          <a:xfrm>
            <a:off x="3912812" y="-811727"/>
            <a:ext cx="548640" cy="630936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40B4B9-0AF3-1CE9-6F32-90B41C655E7F}"/>
              </a:ext>
            </a:extLst>
          </p:cNvPr>
          <p:cNvSpPr/>
          <p:nvPr/>
        </p:nvSpPr>
        <p:spPr>
          <a:xfrm>
            <a:off x="4909918" y="-802150"/>
            <a:ext cx="548640" cy="630936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CBEFBE-69C7-AD2C-471D-ED2CEB984021}"/>
              </a:ext>
            </a:extLst>
          </p:cNvPr>
          <p:cNvSpPr/>
          <p:nvPr/>
        </p:nvSpPr>
        <p:spPr>
          <a:xfrm>
            <a:off x="5907024" y="-798895"/>
            <a:ext cx="548640" cy="630936"/>
          </a:xfrm>
          <a:prstGeom prst="rect">
            <a:avLst/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8C287-2E6A-167F-B70A-304CCB52E3BD}"/>
              </a:ext>
            </a:extLst>
          </p:cNvPr>
          <p:cNvSpPr txBox="1"/>
          <p:nvPr/>
        </p:nvSpPr>
        <p:spPr>
          <a:xfrm>
            <a:off x="582755" y="2906610"/>
            <a:ext cx="1958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A8CC2-9901-8454-49A8-994CE809B2EA}"/>
              </a:ext>
            </a:extLst>
          </p:cNvPr>
          <p:cNvSpPr txBox="1"/>
          <p:nvPr/>
        </p:nvSpPr>
        <p:spPr>
          <a:xfrm>
            <a:off x="2627272" y="124609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01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1FBE6D-6657-FBA3-C298-883BB5BB46E2}"/>
              </a:ext>
            </a:extLst>
          </p:cNvPr>
          <p:cNvSpPr/>
          <p:nvPr/>
        </p:nvSpPr>
        <p:spPr>
          <a:xfrm>
            <a:off x="3450233" y="1461988"/>
            <a:ext cx="3384100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F667E6-D006-3BBB-1065-2550020A7DF9}"/>
              </a:ext>
            </a:extLst>
          </p:cNvPr>
          <p:cNvSpPr txBox="1"/>
          <p:nvPr/>
        </p:nvSpPr>
        <p:spPr>
          <a:xfrm>
            <a:off x="6963285" y="1192012"/>
            <a:ext cx="22220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퍼셉트론이란</a:t>
            </a:r>
            <a:r>
              <a:rPr lang="en-US" altLang="ko-KR" sz="3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285D6-B423-0AC4-4219-C5ACF7F05DD7}"/>
              </a:ext>
            </a:extLst>
          </p:cNvPr>
          <p:cNvSpPr txBox="1"/>
          <p:nvPr/>
        </p:nvSpPr>
        <p:spPr>
          <a:xfrm>
            <a:off x="2627272" y="206905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02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9DB883-C30A-4751-3D5C-421CB873ED8E}"/>
              </a:ext>
            </a:extLst>
          </p:cNvPr>
          <p:cNvSpPr/>
          <p:nvPr/>
        </p:nvSpPr>
        <p:spPr>
          <a:xfrm>
            <a:off x="3450233" y="2284948"/>
            <a:ext cx="3384100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1F961F-1534-B86F-4B60-F3ED42A8AB06}"/>
              </a:ext>
            </a:extLst>
          </p:cNvPr>
          <p:cNvSpPr txBox="1"/>
          <p:nvPr/>
        </p:nvSpPr>
        <p:spPr>
          <a:xfrm>
            <a:off x="6963285" y="2014972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가중치와 편향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8E2AD6-19DB-D029-1F3D-0C9EC6526EDF}"/>
              </a:ext>
            </a:extLst>
          </p:cNvPr>
          <p:cNvSpPr txBox="1"/>
          <p:nvPr/>
        </p:nvSpPr>
        <p:spPr>
          <a:xfrm>
            <a:off x="2627272" y="2988946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03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C07497-765A-20E9-75EF-95CEB9B1912E}"/>
              </a:ext>
            </a:extLst>
          </p:cNvPr>
          <p:cNvSpPr/>
          <p:nvPr/>
        </p:nvSpPr>
        <p:spPr>
          <a:xfrm>
            <a:off x="3450233" y="3204837"/>
            <a:ext cx="3384100" cy="45719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F10286-4DE0-9795-CD59-3949051A7E74}"/>
              </a:ext>
            </a:extLst>
          </p:cNvPr>
          <p:cNvSpPr txBox="1"/>
          <p:nvPr/>
        </p:nvSpPr>
        <p:spPr>
          <a:xfrm>
            <a:off x="6963285" y="2934861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EA7B7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활동</a:t>
            </a:r>
            <a:r>
              <a:rPr lang="en-US" altLang="ko-KR" sz="2800" dirty="0">
                <a:solidFill>
                  <a:srgbClr val="EA7B7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선형 분리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D83D3-3E81-59AD-5B55-520282FEA464}"/>
              </a:ext>
            </a:extLst>
          </p:cNvPr>
          <p:cNvSpPr txBox="1"/>
          <p:nvPr/>
        </p:nvSpPr>
        <p:spPr>
          <a:xfrm>
            <a:off x="2627272" y="388555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04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2807DC-7890-8D27-5A54-1F0DCAB5C662}"/>
              </a:ext>
            </a:extLst>
          </p:cNvPr>
          <p:cNvSpPr/>
          <p:nvPr/>
        </p:nvSpPr>
        <p:spPr>
          <a:xfrm>
            <a:off x="3450233" y="4101441"/>
            <a:ext cx="3384100" cy="45719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839FDD-196F-376F-2020-F0658914BC00}"/>
              </a:ext>
            </a:extLst>
          </p:cNvPr>
          <p:cNvSpPr txBox="1"/>
          <p:nvPr/>
        </p:nvSpPr>
        <p:spPr>
          <a:xfrm>
            <a:off x="6963285" y="3831465"/>
            <a:ext cx="274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XOR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문제의 한계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66136D-E66F-48D9-C26E-A0994DC304DC}"/>
              </a:ext>
            </a:extLst>
          </p:cNvPr>
          <p:cNvSpPr txBox="1"/>
          <p:nvPr/>
        </p:nvSpPr>
        <p:spPr>
          <a:xfrm>
            <a:off x="2627272" y="4746135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05</a:t>
            </a:r>
            <a:endParaRPr lang="ko-KR" altLang="en-US" sz="2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A63DB80-ABD2-27E5-6EE5-A0EAB67AF40F}"/>
              </a:ext>
            </a:extLst>
          </p:cNvPr>
          <p:cNvSpPr/>
          <p:nvPr/>
        </p:nvSpPr>
        <p:spPr>
          <a:xfrm>
            <a:off x="3450233" y="4962026"/>
            <a:ext cx="3384100" cy="45719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EA91F-E56F-B15C-B7A5-B9A471908699}"/>
              </a:ext>
            </a:extLst>
          </p:cNvPr>
          <p:cNvSpPr txBox="1"/>
          <p:nvPr/>
        </p:nvSpPr>
        <p:spPr>
          <a:xfrm>
            <a:off x="6963285" y="4692050"/>
            <a:ext cx="500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EA7B7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활동</a:t>
            </a:r>
            <a:r>
              <a:rPr lang="en-US" altLang="ko-KR" sz="2800" dirty="0">
                <a:solidFill>
                  <a:srgbClr val="EA7B7B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en-US" altLang="ko-KR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다층 </a:t>
            </a:r>
            <a:r>
              <a:rPr lang="ko-KR" altLang="en-US" sz="28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퍼셉트론으로</a:t>
            </a:r>
            <a:r>
              <a:rPr lang="ko-KR" altLang="en-US" sz="28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해결하기</a:t>
            </a:r>
            <a:endParaRPr lang="ko-KR" altLang="en-US" sz="3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36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EAD60A-01ED-760F-0E84-265C81EB3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58745F1-EDCE-7E50-E80B-0854FEC2E45C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37589-B459-2240-28E8-97ED009D5B90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46D995-5D31-0651-90A4-D4B29A07BBA4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81376DE-A192-D60D-8EBC-FFD374BBE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3735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64B8CBE-F717-3478-BF7E-457E6B1A636B}"/>
              </a:ext>
            </a:extLst>
          </p:cNvPr>
          <p:cNvSpPr txBox="1"/>
          <p:nvPr/>
        </p:nvSpPr>
        <p:spPr>
          <a:xfrm>
            <a:off x="7375144" y="4828238"/>
            <a:ext cx="26853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하나라도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이면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8A77547-8842-CED5-FE71-5C0ED7B791BE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AE8EDBB-52ED-B1C5-C8DD-633A3D0CBA1B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BF3136-8A2D-4EC9-73D2-F940524398C1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B60D38-4D72-BE2C-9A30-C8288F70D819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B7C6CE09-8EDF-46B8-B26A-C6FB2AEF7CA6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14266F1D-6C97-3BC4-777A-2A7AE824D369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7178528F-FA95-46BA-9886-00C46E59464E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57AFE3-45A3-D8F3-A5E5-8DC178A53E63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 descr="스케치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7215EC-FDFE-2EC2-C0DA-AEB0890BF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50" y="2530517"/>
            <a:ext cx="1970300" cy="1680550"/>
          </a:xfrm>
          <a:prstGeom prst="rect">
            <a:avLst/>
          </a:prstGeom>
        </p:spPr>
      </p:pic>
      <p:sp>
        <p:nvSpPr>
          <p:cNvPr id="2" name="타원 1">
            <a:hlinkClick r:id="rId6" action="ppaction://hlinksldjump"/>
            <a:extLst>
              <a:ext uri="{FF2B5EF4-FFF2-40B4-BE49-F238E27FC236}">
                <a16:creationId xmlns:a16="http://schemas.microsoft.com/office/drawing/2014/main" id="{F0C07C61-E163-9857-69EE-4BD5C8F19472}"/>
              </a:ext>
            </a:extLst>
          </p:cNvPr>
          <p:cNvSpPr/>
          <p:nvPr/>
        </p:nvSpPr>
        <p:spPr>
          <a:xfrm>
            <a:off x="1115930" y="3583326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3D305DB-F856-467A-87AC-F8B1EF730367}"/>
              </a:ext>
            </a:extLst>
          </p:cNvPr>
          <p:cNvCxnSpPr/>
          <p:nvPr/>
        </p:nvCxnSpPr>
        <p:spPr>
          <a:xfrm>
            <a:off x="3122023" y="3907973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33BE11-F084-3B3A-E977-32070B0F863D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1D295D60-CD09-DC72-B7AC-7587FC7DBAB4}"/>
              </a:ext>
            </a:extLst>
          </p:cNvPr>
          <p:cNvSpPr/>
          <p:nvPr/>
        </p:nvSpPr>
        <p:spPr>
          <a:xfrm>
            <a:off x="9653354" y="2851467"/>
            <a:ext cx="996799" cy="996799"/>
          </a:xfrm>
          <a:prstGeom prst="ellipse">
            <a:avLst/>
          </a:prstGeom>
          <a:solidFill>
            <a:srgbClr val="D25353"/>
          </a:solidFill>
          <a:ln w="76200">
            <a:solidFill>
              <a:srgbClr val="D25353"/>
            </a:solidFill>
          </a:ln>
          <a:effectLst>
            <a:glow rad="101600">
              <a:srgbClr val="D25353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hlinkClick r:id="rId7" action="ppaction://hlinksldjump"/>
            <a:extLst>
              <a:ext uri="{FF2B5EF4-FFF2-40B4-BE49-F238E27FC236}">
                <a16:creationId xmlns:a16="http://schemas.microsoft.com/office/drawing/2014/main" id="{CF2501FF-597A-9CB1-5CDC-D52FD374A5D1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58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215D9-E3F3-BA8F-DB1B-FC5E7E4D3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D25FA87-5B01-FF67-99C5-67C434B359C1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39819-CEDD-D4D5-E932-6727FDA22CC4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8040D30-FB3D-0B2B-13A4-746B29DC3860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47F908A-86B7-12D2-4E63-EB343672D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89361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1C9946-0F8E-CBE9-FCAA-43EE554B37F3}"/>
              </a:ext>
            </a:extLst>
          </p:cNvPr>
          <p:cNvSpPr txBox="1"/>
          <p:nvPr/>
        </p:nvSpPr>
        <p:spPr>
          <a:xfrm>
            <a:off x="7375144" y="4828238"/>
            <a:ext cx="26853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하나라도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이면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6553FF-6D15-552B-2ECA-75A35CC6BA16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73366EE-791D-1916-60A8-8F5516C16B11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CB18A9-BE99-E221-7E02-D9633A90021A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5AD28E-A4DF-E17D-AEA8-8DB86169DCBF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8AF0899-022B-AD3F-E425-5F3F4F9D0736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0FF86816-1A21-34A2-349C-FE0807C78070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A671B27F-374F-9784-37BE-46489451F262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7B0E9F-E3A3-48D5-ECB4-7E5F33812EEC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 descr="스케치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344EB0-780E-18D3-B96A-C61E0855D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50" y="2530517"/>
            <a:ext cx="1970300" cy="1680550"/>
          </a:xfrm>
          <a:prstGeom prst="rect">
            <a:avLst/>
          </a:prstGeom>
        </p:spPr>
      </p:pic>
      <p:sp>
        <p:nvSpPr>
          <p:cNvPr id="2" name="타원 1">
            <a:hlinkClick r:id="rId6" action="ppaction://hlinksldjump"/>
            <a:extLst>
              <a:ext uri="{FF2B5EF4-FFF2-40B4-BE49-F238E27FC236}">
                <a16:creationId xmlns:a16="http://schemas.microsoft.com/office/drawing/2014/main" id="{4A53E57E-FE69-9F09-A418-6C2F8F4ECA16}"/>
              </a:ext>
            </a:extLst>
          </p:cNvPr>
          <p:cNvSpPr/>
          <p:nvPr/>
        </p:nvSpPr>
        <p:spPr>
          <a:xfrm>
            <a:off x="1115930" y="2370335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A9FFC5B-ABF4-4F37-A139-EAEA016FACCA}"/>
              </a:ext>
            </a:extLst>
          </p:cNvPr>
          <p:cNvCxnSpPr/>
          <p:nvPr/>
        </p:nvCxnSpPr>
        <p:spPr>
          <a:xfrm>
            <a:off x="3122023" y="2876008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C4F77F-9287-EC97-A0EE-8F0ED6DC6E21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B069A34-A723-32C2-AB4F-AFF09B31B7DB}"/>
              </a:ext>
            </a:extLst>
          </p:cNvPr>
          <p:cNvSpPr/>
          <p:nvPr/>
        </p:nvSpPr>
        <p:spPr>
          <a:xfrm>
            <a:off x="9662339" y="2892513"/>
            <a:ext cx="996799" cy="996799"/>
          </a:xfrm>
          <a:prstGeom prst="ellipse">
            <a:avLst/>
          </a:prstGeom>
          <a:solidFill>
            <a:srgbClr val="D25353"/>
          </a:solidFill>
          <a:ln w="76200">
            <a:solidFill>
              <a:srgbClr val="D25353"/>
            </a:solidFill>
          </a:ln>
          <a:effectLst>
            <a:glow rad="101600">
              <a:srgbClr val="D25353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hlinkClick r:id="rId7" action="ppaction://hlinksldjump"/>
            <a:extLst>
              <a:ext uri="{FF2B5EF4-FFF2-40B4-BE49-F238E27FC236}">
                <a16:creationId xmlns:a16="http://schemas.microsoft.com/office/drawing/2014/main" id="{46BEBA7C-9848-D58D-E96B-C5339E291673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91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F3135-7530-F39D-01DB-BEFD9AAF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D85575-3909-FB2E-E8A7-189F642C9BB6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A99BB-DCED-BCFE-0516-4E62DEAB4DE2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96842C3-FCB6-F178-90A0-BEF66D6E9C41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C53A62F-2422-F9D9-1311-1B2A2B0F3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835254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486CE7C-7356-486E-8E77-2030CE8B7D61}"/>
              </a:ext>
            </a:extLst>
          </p:cNvPr>
          <p:cNvSpPr txBox="1"/>
          <p:nvPr/>
        </p:nvSpPr>
        <p:spPr>
          <a:xfrm>
            <a:off x="7375144" y="4828238"/>
            <a:ext cx="26853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하나라도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이면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FE5DAE-3940-0015-C615-8F0EC7AD34CB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6E28D1-A5A6-7B19-1840-25460185D30E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2CAC7D0-FE99-306D-3849-9719FDDC4F37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480994B-A85E-CD34-2740-0800CEEF823B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521C8678-4D7E-5957-51F7-1D1D934AC820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AB4D14F5-745B-5EBD-BD6F-AE07AE0E46EE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717BECC0-09FB-CF33-6065-6CAFD8A331F9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CBD0F4-2AEA-B50F-9704-90E1FC14D45D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 descr="스케치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85F2B5-56E3-2364-22BB-7459581A3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50" y="2530517"/>
            <a:ext cx="1970300" cy="1680550"/>
          </a:xfrm>
          <a:prstGeom prst="rect">
            <a:avLst/>
          </a:prstGeom>
        </p:spPr>
      </p:pic>
      <p:sp>
        <p:nvSpPr>
          <p:cNvPr id="2" name="타원 1">
            <a:hlinkClick r:id="rId6" action="ppaction://hlinksldjump"/>
            <a:extLst>
              <a:ext uri="{FF2B5EF4-FFF2-40B4-BE49-F238E27FC236}">
                <a16:creationId xmlns:a16="http://schemas.microsoft.com/office/drawing/2014/main" id="{8985FCF9-C537-2749-3F2F-80AFF66734D0}"/>
              </a:ext>
            </a:extLst>
          </p:cNvPr>
          <p:cNvSpPr/>
          <p:nvPr/>
        </p:nvSpPr>
        <p:spPr>
          <a:xfrm>
            <a:off x="1115930" y="2370335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14029D-0726-26B4-3DAC-1580D588A752}"/>
              </a:ext>
            </a:extLst>
          </p:cNvPr>
          <p:cNvCxnSpPr/>
          <p:nvPr/>
        </p:nvCxnSpPr>
        <p:spPr>
          <a:xfrm>
            <a:off x="3122023" y="2876008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77C6AD7-F1F1-7AEE-3E82-19BE794CDB34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9EFFA59-C370-8DB9-A9C5-D935AF339B5F}"/>
              </a:ext>
            </a:extLst>
          </p:cNvPr>
          <p:cNvSpPr/>
          <p:nvPr/>
        </p:nvSpPr>
        <p:spPr>
          <a:xfrm>
            <a:off x="9662339" y="2892513"/>
            <a:ext cx="996799" cy="996799"/>
          </a:xfrm>
          <a:prstGeom prst="ellipse">
            <a:avLst/>
          </a:prstGeom>
          <a:solidFill>
            <a:srgbClr val="D25353"/>
          </a:solidFill>
          <a:ln w="76200">
            <a:solidFill>
              <a:srgbClr val="D25353"/>
            </a:solidFill>
          </a:ln>
          <a:effectLst>
            <a:glow rad="101600">
              <a:srgbClr val="D25353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hlinkClick r:id="rId7" action="ppaction://hlinksldjump"/>
            <a:extLst>
              <a:ext uri="{FF2B5EF4-FFF2-40B4-BE49-F238E27FC236}">
                <a16:creationId xmlns:a16="http://schemas.microsoft.com/office/drawing/2014/main" id="{1B92A9C5-72C3-E0A1-3DB3-7E6653CBD531}"/>
              </a:ext>
            </a:extLst>
          </p:cNvPr>
          <p:cNvSpPr/>
          <p:nvPr/>
        </p:nvSpPr>
        <p:spPr>
          <a:xfrm>
            <a:off x="1115930" y="3583326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5FBFCBE-4A28-51E5-61FC-094C7B2127FC}"/>
              </a:ext>
            </a:extLst>
          </p:cNvPr>
          <p:cNvCxnSpPr/>
          <p:nvPr/>
        </p:nvCxnSpPr>
        <p:spPr>
          <a:xfrm>
            <a:off x="3122023" y="3907973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이등변 삼각형 22">
            <a:hlinkClick r:id="rId6" action="ppaction://hlinksldjump"/>
            <a:extLst>
              <a:ext uri="{FF2B5EF4-FFF2-40B4-BE49-F238E27FC236}">
                <a16:creationId xmlns:a16="http://schemas.microsoft.com/office/drawing/2014/main" id="{4020B97C-D41D-34B9-1D6C-4A10F8F44ECB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07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84E3A-6B92-5AFB-5E93-507D0567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11A28AA-B00B-42F0-BD10-C06D20EEB06C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B720F-4972-5877-B4CB-5BAF7D6A997A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(Python)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43955DF-5D85-AB4F-1311-9428330FCBD8}"/>
              </a:ext>
            </a:extLst>
          </p:cNvPr>
          <p:cNvSpPr/>
          <p:nvPr/>
        </p:nvSpPr>
        <p:spPr>
          <a:xfrm>
            <a:off x="2186873" y="1377730"/>
            <a:ext cx="6919912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D6CF21F-7E6D-BA1F-8B2C-5A7D1A1B177B}"/>
              </a:ext>
            </a:extLst>
          </p:cNvPr>
          <p:cNvSpPr/>
          <p:nvPr/>
        </p:nvSpPr>
        <p:spPr>
          <a:xfrm>
            <a:off x="2313540" y="1998243"/>
            <a:ext cx="5196371" cy="3720777"/>
          </a:xfrm>
          <a:prstGeom prst="roundRect">
            <a:avLst>
              <a:gd name="adj" fmla="val 13155"/>
            </a:avLst>
          </a:prstGeom>
          <a:solidFill>
            <a:srgbClr val="EA7B7B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C16A092-2C39-269E-7FCA-5AB1F276339B}"/>
              </a:ext>
            </a:extLst>
          </p:cNvPr>
          <p:cNvSpPr/>
          <p:nvPr/>
        </p:nvSpPr>
        <p:spPr>
          <a:xfrm>
            <a:off x="2440207" y="1998243"/>
            <a:ext cx="6507850" cy="3720777"/>
          </a:xfrm>
          <a:prstGeom prst="roundRect">
            <a:avLst>
              <a:gd name="adj" fmla="val 16709"/>
            </a:avLst>
          </a:prstGeom>
          <a:solidFill>
            <a:srgbClr val="0D0D0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84E3D-D895-B37B-B31B-4655BA005217}"/>
              </a:ext>
            </a:extLst>
          </p:cNvPr>
          <p:cNvSpPr txBox="1"/>
          <p:nvPr/>
        </p:nvSpPr>
        <p:spPr>
          <a:xfrm>
            <a:off x="2592146" y="2304359"/>
            <a:ext cx="485261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 OR(x1, x2):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 =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np.array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([x1, x2])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 = -0.2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np.sum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(w*x) + b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&lt;= 0: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0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1</a:t>
            </a:r>
            <a:endParaRPr lang="ko-KR" altLang="en-US" sz="2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489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ED4AEA-D7CC-18B3-364D-C4C9D3D96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3225DE-FC9D-9578-ECE6-D646A8339812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48423-4101-34BB-2D92-34289F003EDD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7CFE34C-31DC-232C-BEB1-AFF9F585BDA9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31A2778-4337-971B-5FB9-D9B71B768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766603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BE39C7C-4587-234F-DD64-E51B35E56430}"/>
              </a:ext>
            </a:extLst>
          </p:cNvPr>
          <p:cNvSpPr txBox="1"/>
          <p:nvPr/>
        </p:nvSpPr>
        <p:spPr>
          <a:xfrm>
            <a:off x="7375144" y="4828238"/>
            <a:ext cx="4031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둘 다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때만 꺼집니다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(AND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반대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63B6E52-71BD-ED83-891B-4370E4A67F3B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NAND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2DB6BC7-4D81-F907-3EE5-359C69B1146C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01C1C73-8F26-8976-0FA5-6A6EEB526D49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4575870-0285-30BE-53E0-8EDEC4C6CEE2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49E59CE-7256-12DF-25F8-0547971B1F90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326D7262-B6C0-EDA0-01E3-AA399B08B297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59AFBD73-0C15-7C5F-FC38-EC2D8837CA49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53B96-F345-84F6-92A8-DFECB6A7CABF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이등변 삼각형 20">
            <a:hlinkClick r:id="rId4" action="ppaction://hlinksldjump"/>
            <a:extLst>
              <a:ext uri="{FF2B5EF4-FFF2-40B4-BE49-F238E27FC236}">
                <a16:creationId xmlns:a16="http://schemas.microsoft.com/office/drawing/2014/main" id="{44E2A059-4F44-CC6F-E571-1A9C886376B8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5BFD15E-8C1C-D699-D697-C83F222AA947}"/>
              </a:ext>
            </a:extLst>
          </p:cNvPr>
          <p:cNvSpPr/>
          <p:nvPr/>
        </p:nvSpPr>
        <p:spPr>
          <a:xfrm>
            <a:off x="9662339" y="2892513"/>
            <a:ext cx="996799" cy="996799"/>
          </a:xfrm>
          <a:prstGeom prst="ellipse">
            <a:avLst/>
          </a:prstGeom>
          <a:solidFill>
            <a:srgbClr val="D25353"/>
          </a:solidFill>
          <a:ln w="76200">
            <a:solidFill>
              <a:srgbClr val="D25353"/>
            </a:solidFill>
          </a:ln>
          <a:effectLst>
            <a:glow rad="101600">
              <a:srgbClr val="D25353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CF83EE-69D6-B430-A17C-90661C97D626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스케치, 렌치, 디자인, 공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478EE4-6E94-DF1F-633C-8665400FE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14" y="2583224"/>
            <a:ext cx="1805978" cy="16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1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04957-BBB2-3C15-379E-8A19573A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673A77C-C4C3-02D5-15DE-09D30D2622C0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33544-FC75-B061-BB56-479067F38559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61BE305-F6D6-77E6-C598-3E6323D1C4D5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61D9DC5-02C8-DC1C-2ACD-997076F49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458258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63ED9E2-D4A4-7312-69ED-8CC6B34F9402}"/>
              </a:ext>
            </a:extLst>
          </p:cNvPr>
          <p:cNvSpPr txBox="1"/>
          <p:nvPr/>
        </p:nvSpPr>
        <p:spPr>
          <a:xfrm>
            <a:off x="7375144" y="4828238"/>
            <a:ext cx="4031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둘 다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때만 꺼집니다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(AND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반대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CB3C8D-4854-64E0-EEBB-050E0200F2C6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NAND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672D3B-EFD9-0B6E-3240-7436FE4048CB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5260213-1CB5-E260-634D-5AECC497237B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F33129C-1D25-AA91-68DA-1E20B6369DE8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A3B3855A-3BE8-8762-B9A7-38A6207B83D2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DCBAC1F1-D236-309E-F88B-A40C036937F4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3BCD4036-75EB-903C-966D-0F2BE2167EE4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8E6A4-DF2D-2B1A-66E4-76D0039DDAA8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606993-21C7-F554-B0BD-434B514ECCB5}"/>
              </a:ext>
            </a:extLst>
          </p:cNvPr>
          <p:cNvSpPr/>
          <p:nvPr/>
        </p:nvSpPr>
        <p:spPr>
          <a:xfrm>
            <a:off x="9662339" y="2892513"/>
            <a:ext cx="996799" cy="996799"/>
          </a:xfrm>
          <a:prstGeom prst="ellipse">
            <a:avLst/>
          </a:prstGeom>
          <a:solidFill>
            <a:srgbClr val="D25353"/>
          </a:solidFill>
          <a:ln w="76200">
            <a:solidFill>
              <a:srgbClr val="D25353"/>
            </a:solidFill>
          </a:ln>
          <a:effectLst>
            <a:glow rad="101600">
              <a:srgbClr val="D25353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983A7EE-BB68-B744-3AB6-B7E72005BE1C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hlinkClick r:id="rId5" action="ppaction://hlinksldjump"/>
            <a:extLst>
              <a:ext uri="{FF2B5EF4-FFF2-40B4-BE49-F238E27FC236}">
                <a16:creationId xmlns:a16="http://schemas.microsoft.com/office/drawing/2014/main" id="{9F883158-4783-F661-8D3E-F06F03AED3B0}"/>
              </a:ext>
            </a:extLst>
          </p:cNvPr>
          <p:cNvSpPr/>
          <p:nvPr/>
        </p:nvSpPr>
        <p:spPr>
          <a:xfrm>
            <a:off x="1115930" y="3583326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CE70566-CE32-3762-1C8C-1D4B18ACEEF6}"/>
              </a:ext>
            </a:extLst>
          </p:cNvPr>
          <p:cNvCxnSpPr/>
          <p:nvPr/>
        </p:nvCxnSpPr>
        <p:spPr>
          <a:xfrm>
            <a:off x="3122023" y="3907973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스케치, 렌치, 디자인, 공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F87E2D-3AAF-392E-065B-39747A411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14" y="2583224"/>
            <a:ext cx="1805978" cy="1655479"/>
          </a:xfrm>
          <a:prstGeom prst="rect">
            <a:avLst/>
          </a:prstGeom>
        </p:spPr>
      </p:pic>
      <p:sp>
        <p:nvSpPr>
          <p:cNvPr id="22" name="이등변 삼각형 21">
            <a:hlinkClick r:id="rId7" action="ppaction://hlinksldjump"/>
            <a:extLst>
              <a:ext uri="{FF2B5EF4-FFF2-40B4-BE49-F238E27FC236}">
                <a16:creationId xmlns:a16="http://schemas.microsoft.com/office/drawing/2014/main" id="{E579FE71-3924-0FF8-4B05-62454807D1B9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87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C61FCE-7D27-3C04-47DF-A8C618A0B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ADCC38-0737-CA16-15AC-172032D63E27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A9FC-4E7C-0B1C-17C1-F8FEF2C017DF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10FB25C-B9B3-FD3F-A3D7-FC24F4C6D544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01B0B2B-7E53-115A-D84F-50946A570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21843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945936A-27E9-5448-EA2F-20C1F7B4D5A8}"/>
              </a:ext>
            </a:extLst>
          </p:cNvPr>
          <p:cNvSpPr txBox="1"/>
          <p:nvPr/>
        </p:nvSpPr>
        <p:spPr>
          <a:xfrm>
            <a:off x="7375144" y="4828238"/>
            <a:ext cx="4031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둘 다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때만 꺼집니다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(AND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반대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1CA506-4088-8FFA-E130-8454CA991C1C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NAND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D318ACC-4E36-4E9F-D1B0-710033A2D734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AFBD624-B362-986C-3E58-A7BB7D1D98B3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0ED4CC-44A6-7298-9573-5982B0EB9FA2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4A0AF7D-1BE2-EADC-C25A-EB495C5E5CA8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3C57A141-1139-C011-C4A8-254983B60722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CB0AB7B8-8A41-6AFE-75D7-7549A6D76140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E1B6E-14FB-B3E1-D7DA-016285DBC857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248AAAC-BC49-609C-B030-ACCE7E8CAA2A}"/>
              </a:ext>
            </a:extLst>
          </p:cNvPr>
          <p:cNvSpPr/>
          <p:nvPr/>
        </p:nvSpPr>
        <p:spPr>
          <a:xfrm>
            <a:off x="9662339" y="2892513"/>
            <a:ext cx="996799" cy="996799"/>
          </a:xfrm>
          <a:prstGeom prst="ellipse">
            <a:avLst/>
          </a:prstGeom>
          <a:solidFill>
            <a:srgbClr val="D25353"/>
          </a:solidFill>
          <a:ln w="76200">
            <a:solidFill>
              <a:srgbClr val="D25353"/>
            </a:solidFill>
          </a:ln>
          <a:effectLst>
            <a:glow rad="101600">
              <a:srgbClr val="D25353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144B8C-2B81-8E3D-4CF4-E567CF1E1432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타원 3">
            <a:hlinkClick r:id="rId5" action="ppaction://hlinksldjump"/>
            <a:extLst>
              <a:ext uri="{FF2B5EF4-FFF2-40B4-BE49-F238E27FC236}">
                <a16:creationId xmlns:a16="http://schemas.microsoft.com/office/drawing/2014/main" id="{B7451B0A-4189-0E38-4003-92776A9539DB}"/>
              </a:ext>
            </a:extLst>
          </p:cNvPr>
          <p:cNvSpPr/>
          <p:nvPr/>
        </p:nvSpPr>
        <p:spPr>
          <a:xfrm>
            <a:off x="1115930" y="2370335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08B2FF-2B84-4B08-3C94-5BC4B388BD79}"/>
              </a:ext>
            </a:extLst>
          </p:cNvPr>
          <p:cNvCxnSpPr/>
          <p:nvPr/>
        </p:nvCxnSpPr>
        <p:spPr>
          <a:xfrm>
            <a:off x="3122023" y="2876008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스케치, 렌치, 디자인, 공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CEA1C7-4460-7B09-DDF6-F2280E1F9B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14" y="2583224"/>
            <a:ext cx="1805978" cy="1655479"/>
          </a:xfrm>
          <a:prstGeom prst="rect">
            <a:avLst/>
          </a:prstGeom>
        </p:spPr>
      </p:pic>
      <p:sp>
        <p:nvSpPr>
          <p:cNvPr id="22" name="이등변 삼각형 21">
            <a:hlinkClick r:id="rId7" action="ppaction://hlinksldjump"/>
            <a:extLst>
              <a:ext uri="{FF2B5EF4-FFF2-40B4-BE49-F238E27FC236}">
                <a16:creationId xmlns:a16="http://schemas.microsoft.com/office/drawing/2014/main" id="{BF828910-DC06-8E9A-1B12-4C97363606BB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076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AAF604-401A-7D67-E38E-FC91D03DA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0801EE-0B4F-A37A-8288-E6AEB7CC5C70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D2F01-CF0A-4B47-5772-16A313D1B95B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D29C0C8-07D5-28B4-8F7E-F7DBD2E202CF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7A36F51-5389-C18C-7B7C-D5EE13E68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047143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038451D-83AE-1EC7-F58E-297B09323C03}"/>
              </a:ext>
            </a:extLst>
          </p:cNvPr>
          <p:cNvSpPr txBox="1"/>
          <p:nvPr/>
        </p:nvSpPr>
        <p:spPr>
          <a:xfrm>
            <a:off x="7375144" y="4828238"/>
            <a:ext cx="4031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둘 다 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 때만 꺼집니다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 (AND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반대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B03D489-34A2-6CF0-3363-97EF6FB8F150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NAND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B994CB-F1AB-4EC7-4C95-6C51AF5E97D0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81EE6F9-DE55-343A-0E9F-AF822602B9EF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D36ECD5-9328-066E-8147-CD071CB47FBE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5B614D65-63F6-4BE5-3361-88C9E5DBB044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8A75A9C3-F8A7-91C2-6A02-BDF3902FD8CB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11E3926B-5CF9-1EFC-1B77-C417B92282CB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A05459-6CD5-D568-0768-DC9E944EE752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타원 3">
            <a:hlinkClick r:id="rId5" action="ppaction://hlinksldjump"/>
            <a:extLst>
              <a:ext uri="{FF2B5EF4-FFF2-40B4-BE49-F238E27FC236}">
                <a16:creationId xmlns:a16="http://schemas.microsoft.com/office/drawing/2014/main" id="{D2C63C9B-2BE0-2956-284C-3346E1BA3809}"/>
              </a:ext>
            </a:extLst>
          </p:cNvPr>
          <p:cNvSpPr/>
          <p:nvPr/>
        </p:nvSpPr>
        <p:spPr>
          <a:xfrm>
            <a:off x="1115930" y="2370335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914D811-21DB-E228-C146-FAD4BC11A0C9}"/>
              </a:ext>
            </a:extLst>
          </p:cNvPr>
          <p:cNvCxnSpPr/>
          <p:nvPr/>
        </p:nvCxnSpPr>
        <p:spPr>
          <a:xfrm>
            <a:off x="3122023" y="2876008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hlinkClick r:id="rId6" action="ppaction://hlinksldjump"/>
            <a:extLst>
              <a:ext uri="{FF2B5EF4-FFF2-40B4-BE49-F238E27FC236}">
                <a16:creationId xmlns:a16="http://schemas.microsoft.com/office/drawing/2014/main" id="{7A0FB825-4CEF-F893-B3F2-B2D0934D655F}"/>
              </a:ext>
            </a:extLst>
          </p:cNvPr>
          <p:cNvSpPr/>
          <p:nvPr/>
        </p:nvSpPr>
        <p:spPr>
          <a:xfrm>
            <a:off x="1115930" y="3583326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DAFED8-7781-42FE-124D-358C859CD3DE}"/>
              </a:ext>
            </a:extLst>
          </p:cNvPr>
          <p:cNvCxnSpPr/>
          <p:nvPr/>
        </p:nvCxnSpPr>
        <p:spPr>
          <a:xfrm>
            <a:off x="3122023" y="3907973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스케치, 렌치, 디자인, 공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B1E3BE-9213-0816-AEB0-95998AE6D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14" y="2583224"/>
            <a:ext cx="1805978" cy="1655479"/>
          </a:xfrm>
          <a:prstGeom prst="rect">
            <a:avLst/>
          </a:prstGeom>
        </p:spPr>
      </p:pic>
      <p:sp>
        <p:nvSpPr>
          <p:cNvPr id="26" name="이등변 삼각형 25">
            <a:hlinkClick r:id="rId5" action="ppaction://hlinksldjump"/>
            <a:extLst>
              <a:ext uri="{FF2B5EF4-FFF2-40B4-BE49-F238E27FC236}">
                <a16:creationId xmlns:a16="http://schemas.microsoft.com/office/drawing/2014/main" id="{B9F1C131-291F-00D1-98EB-AD7A9E367711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251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09B39-BE8E-1D06-9E9C-E9BE9D30F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A6D568-C9DE-C76F-134B-7303C4FBA1E0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B80B7-8C1C-1B9A-8ADE-0DF506931F40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(Python)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99D3C4-FD26-488E-310B-9F4E85392811}"/>
              </a:ext>
            </a:extLst>
          </p:cNvPr>
          <p:cNvSpPr/>
          <p:nvPr/>
        </p:nvSpPr>
        <p:spPr>
          <a:xfrm>
            <a:off x="2186873" y="1377730"/>
            <a:ext cx="6919912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A0FA74-153C-D0ED-2E4D-65FC12B71E59}"/>
              </a:ext>
            </a:extLst>
          </p:cNvPr>
          <p:cNvSpPr/>
          <p:nvPr/>
        </p:nvSpPr>
        <p:spPr>
          <a:xfrm>
            <a:off x="2313540" y="1998243"/>
            <a:ext cx="5196371" cy="3720777"/>
          </a:xfrm>
          <a:prstGeom prst="roundRect">
            <a:avLst>
              <a:gd name="adj" fmla="val 13155"/>
            </a:avLst>
          </a:prstGeom>
          <a:solidFill>
            <a:srgbClr val="EA7B7B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515602-453C-C28D-FAAB-2A327EE47892}"/>
              </a:ext>
            </a:extLst>
          </p:cNvPr>
          <p:cNvSpPr/>
          <p:nvPr/>
        </p:nvSpPr>
        <p:spPr>
          <a:xfrm>
            <a:off x="2440207" y="1998243"/>
            <a:ext cx="6507850" cy="3720777"/>
          </a:xfrm>
          <a:prstGeom prst="roundRect">
            <a:avLst>
              <a:gd name="adj" fmla="val 16709"/>
            </a:avLst>
          </a:prstGeom>
          <a:solidFill>
            <a:srgbClr val="0D0D0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92FC2-76E9-E202-6BC9-2CE22BB97CCD}"/>
              </a:ext>
            </a:extLst>
          </p:cNvPr>
          <p:cNvSpPr txBox="1"/>
          <p:nvPr/>
        </p:nvSpPr>
        <p:spPr>
          <a:xfrm>
            <a:off x="2592146" y="2304359"/>
            <a:ext cx="557075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 NAND(x1, x2):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x =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np.array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([x1, x2])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 =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np.array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([-0.5, -0.5])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b = 0.7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np.sum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(w*x) + b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&lt;= 0: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0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else:</a:t>
            </a: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1</a:t>
            </a:r>
            <a:endParaRPr lang="ko-KR" altLang="en-US" sz="2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58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04EA16-07DF-B0F4-6BEB-FA948433E848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1BAC7-A8EA-12BE-6B99-F598AD184E4A}"/>
              </a:ext>
            </a:extLst>
          </p:cNvPr>
          <p:cNvSpPr txBox="1"/>
          <p:nvPr/>
        </p:nvSpPr>
        <p:spPr>
          <a:xfrm>
            <a:off x="162130" y="180642"/>
            <a:ext cx="106460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활동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게이트의 시각화</a:t>
            </a:r>
            <a:endParaRPr lang="en-US" altLang="ko-KR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hlinkClick r:id="rId2" action="ppaction://hlinkfile"/>
            <a:extLst>
              <a:ext uri="{FF2B5EF4-FFF2-40B4-BE49-F238E27FC236}">
                <a16:creationId xmlns:a16="http://schemas.microsoft.com/office/drawing/2014/main" id="{BB23677F-E5C7-4724-EEE5-681B68574E98}"/>
              </a:ext>
            </a:extLst>
          </p:cNvPr>
          <p:cNvSpPr/>
          <p:nvPr/>
        </p:nvSpPr>
        <p:spPr>
          <a:xfrm>
            <a:off x="2897501" y="2673632"/>
            <a:ext cx="5713760" cy="2714080"/>
          </a:xfrm>
          <a:prstGeom prst="roundRect">
            <a:avLst/>
          </a:prstGeom>
          <a:solidFill>
            <a:srgbClr val="D25353"/>
          </a:solidFill>
          <a:ln>
            <a:solidFill>
              <a:srgbClr val="9E3B3B"/>
            </a:solidFill>
          </a:ln>
          <a:effectLst>
            <a:outerShdw blurRad="2159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퍼셉트론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실습 열기</a:t>
            </a:r>
          </a:p>
        </p:txBody>
      </p:sp>
    </p:spTree>
    <p:extLst>
      <p:ext uri="{BB962C8B-B14F-4D97-AF65-F5344CB8AC3E}">
        <p14:creationId xmlns:p14="http://schemas.microsoft.com/office/powerpoint/2010/main" val="287974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448AD1-E7CA-7A85-3EBF-D722C39C02E7}"/>
              </a:ext>
            </a:extLst>
          </p:cNvPr>
          <p:cNvSpPr/>
          <p:nvPr/>
        </p:nvSpPr>
        <p:spPr>
          <a:xfrm flipV="1">
            <a:off x="7260335" y="2487168"/>
            <a:ext cx="4718305" cy="2526112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D4356D-6C32-0CA9-8411-B26B141868FF}"/>
              </a:ext>
            </a:extLst>
          </p:cNvPr>
          <p:cNvSpPr/>
          <p:nvPr/>
        </p:nvSpPr>
        <p:spPr>
          <a:xfrm flipV="1">
            <a:off x="3089852" y="-572577"/>
            <a:ext cx="548640" cy="372556"/>
          </a:xfrm>
          <a:prstGeom prst="rect">
            <a:avLst/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102FF3-7F67-4D50-1F65-EEE8BAA602E0}"/>
              </a:ext>
            </a:extLst>
          </p:cNvPr>
          <p:cNvSpPr/>
          <p:nvPr/>
        </p:nvSpPr>
        <p:spPr>
          <a:xfrm>
            <a:off x="3912812" y="-811727"/>
            <a:ext cx="548640" cy="630936"/>
          </a:xfrm>
          <a:prstGeom prst="rect">
            <a:avLst/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3C4E3C-98BF-01FA-8743-C1FE6E0D41DC}"/>
              </a:ext>
            </a:extLst>
          </p:cNvPr>
          <p:cNvSpPr/>
          <p:nvPr/>
        </p:nvSpPr>
        <p:spPr>
          <a:xfrm>
            <a:off x="4909918" y="-802150"/>
            <a:ext cx="548640" cy="630936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94F0FE-2C75-DE95-7BE2-5282E0A27C17}"/>
              </a:ext>
            </a:extLst>
          </p:cNvPr>
          <p:cNvSpPr/>
          <p:nvPr/>
        </p:nvSpPr>
        <p:spPr>
          <a:xfrm>
            <a:off x="5907024" y="-798895"/>
            <a:ext cx="548640" cy="630936"/>
          </a:xfrm>
          <a:prstGeom prst="rect">
            <a:avLst/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DDF5BD-EB81-27D1-5BB2-924FA2753708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90A05-9C1C-6D95-15C2-568445937C26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도입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5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퍼셉트론은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어디서 왔나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0" name="AutoShape 2" descr=" 이미지">
            <a:extLst>
              <a:ext uri="{FF2B5EF4-FFF2-40B4-BE49-F238E27FC236}">
                <a16:creationId xmlns:a16="http://schemas.microsoft.com/office/drawing/2014/main" id="{8692771B-EA66-78A6-F07E-F3D441BBB9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 descr="텍스트, 스크린샷, 도표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A71E27-0CB5-DC2E-E656-1ABB1224F2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2"/>
          <a:stretch>
            <a:fillRect/>
          </a:stretch>
        </p:blipFill>
        <p:spPr>
          <a:xfrm>
            <a:off x="0" y="1907238"/>
            <a:ext cx="7260335" cy="3553769"/>
          </a:xfrm>
          <a:prstGeom prst="rect">
            <a:avLst/>
          </a:prstGeom>
          <a:ln w="53975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2C0B72-2C9B-0DBB-AE86-4CFE0C7D68B8}"/>
              </a:ext>
            </a:extLst>
          </p:cNvPr>
          <p:cNvSpPr txBox="1"/>
          <p:nvPr/>
        </p:nvSpPr>
        <p:spPr>
          <a:xfrm>
            <a:off x="1212828" y="546100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인간 신경세포의 구조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66A8ED-4AC2-DD60-F327-0344558244F9}"/>
              </a:ext>
            </a:extLst>
          </p:cNvPr>
          <p:cNvSpPr txBox="1"/>
          <p:nvPr/>
        </p:nvSpPr>
        <p:spPr>
          <a:xfrm>
            <a:off x="7484787" y="2966109"/>
            <a:ext cx="434754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인간의 뇌에 있는 수없이 많은 신경세포들은 이웃한 신경세포에 자극을 전달하는 구조를 가지고 있음</a:t>
            </a:r>
            <a:r>
              <a:rPr lang="en-US" altLang="ko-KR" sz="2200" b="1" dirty="0"/>
              <a:t>.</a:t>
            </a:r>
            <a:r>
              <a:rPr lang="ko-KR" altLang="en-US" sz="2200" b="1" dirty="0"/>
              <a:t> 이 과정을 통해 기억이 형성되고 사고를 하게 됨</a:t>
            </a:r>
            <a:r>
              <a:rPr lang="en-US" altLang="ko-KR" sz="2200" b="1" dirty="0"/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6BE57C9-9BEB-718F-C71F-A4B16CA73AAF}"/>
              </a:ext>
            </a:extLst>
          </p:cNvPr>
          <p:cNvSpPr/>
          <p:nvPr/>
        </p:nvSpPr>
        <p:spPr>
          <a:xfrm>
            <a:off x="7484786" y="2102413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신경 세포의 원리</a:t>
            </a:r>
          </a:p>
        </p:txBody>
      </p:sp>
    </p:spTree>
    <p:extLst>
      <p:ext uri="{BB962C8B-B14F-4D97-AF65-F5344CB8AC3E}">
        <p14:creationId xmlns:p14="http://schemas.microsoft.com/office/powerpoint/2010/main" val="14491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F9183-66E0-47A3-2706-FE80F13A6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357C342-DDD5-B4C8-F59C-F9E605EC22DE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721C3-8F0F-51F9-D44C-F51635B2B01C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65565C-A9E9-45CA-55D0-BACF6262AB16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1B102AB-6AAC-7E5C-63B8-DF17DB6A3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672065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5094DDB-8EEA-1D55-F1F8-D32C2D292BB8}"/>
              </a:ext>
            </a:extLst>
          </p:cNvPr>
          <p:cNvSpPr txBox="1"/>
          <p:nvPr/>
        </p:nvSpPr>
        <p:spPr>
          <a:xfrm>
            <a:off x="7375144" y="4828238"/>
            <a:ext cx="3270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입력이 서로 다를 때만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E24795-91AD-40A7-D2A3-E331B16C2D04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XOR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7A20B8-2745-A82B-5D4C-4E350FB05386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7A6F93-EBBC-D411-E877-C0DC7494CBC9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7B29D9-59D8-F39D-083C-6B41F1EEEE53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E676A6A3-5170-3463-1508-7D601702DF9F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8DEA3FE4-D4DD-6470-961E-EA5C615DC01A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CD21C1F3-D321-8D3B-DBD8-F8D3791154C1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31F1BB-78F9-6D74-B775-22EFA01E761D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 descr="스케치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583DBC8-508D-481C-850C-F195D5459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78" y="2593038"/>
            <a:ext cx="2107884" cy="1510650"/>
          </a:xfrm>
          <a:prstGeom prst="rect">
            <a:avLst/>
          </a:prstGeom>
        </p:spPr>
      </p:pic>
      <p:sp>
        <p:nvSpPr>
          <p:cNvPr id="13" name="이등변 삼각형 12">
            <a:hlinkClick r:id="rId6" action="ppaction://hlinksldjump"/>
            <a:extLst>
              <a:ext uri="{FF2B5EF4-FFF2-40B4-BE49-F238E27FC236}">
                <a16:creationId xmlns:a16="http://schemas.microsoft.com/office/drawing/2014/main" id="{0508C13C-A093-61F0-2A00-E103D08A622A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71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05B55-C099-A48F-FCDC-EA4E448A5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F92E0E5-9104-1697-A62E-FEFA26CF47B0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A8F55-DE55-CB46-5DE9-8523BA65B7B2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7D4A920-FB83-A7C3-FAA7-44D392F640C4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148F60D-25E0-8097-50E2-10A686ACD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714177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2563A5-F6D5-336E-D48F-80CD3225A54D}"/>
              </a:ext>
            </a:extLst>
          </p:cNvPr>
          <p:cNvSpPr txBox="1"/>
          <p:nvPr/>
        </p:nvSpPr>
        <p:spPr>
          <a:xfrm>
            <a:off x="7375144" y="4828238"/>
            <a:ext cx="3270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입력이 서로 다를 때만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1C35B1-0CAF-ADAC-D669-C17A2440BD99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XOR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8F277A-DE75-FEE3-232A-0274B687C6A5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4F4701-B35C-216C-C71A-A42F9CF12027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067C133-DDEC-55A9-6831-4827CEB4A8A7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79524D0-DC04-BF6D-6B0B-6DAA4CA58D75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6853BB05-1312-DD75-662C-53728455883A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A1676C83-9A03-2BF0-D458-116B2DA34404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00249-865B-479F-1AF9-A4AA35528A0F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 descr="스케치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4E600F-1E63-E3AC-56A8-664F8D99C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78" y="2593038"/>
            <a:ext cx="2107884" cy="151065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39747C3-013A-F6CE-2733-10BF7ABE7598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hlinkClick r:id="rId6" action="ppaction://hlinksldjump"/>
            <a:extLst>
              <a:ext uri="{FF2B5EF4-FFF2-40B4-BE49-F238E27FC236}">
                <a16:creationId xmlns:a16="http://schemas.microsoft.com/office/drawing/2014/main" id="{9DC9CEDE-B968-E30B-130A-727DB3B5F68D}"/>
              </a:ext>
            </a:extLst>
          </p:cNvPr>
          <p:cNvSpPr/>
          <p:nvPr/>
        </p:nvSpPr>
        <p:spPr>
          <a:xfrm>
            <a:off x="1115930" y="3583326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7C20A5-8172-CA13-BCC8-D5149D631317}"/>
              </a:ext>
            </a:extLst>
          </p:cNvPr>
          <p:cNvCxnSpPr/>
          <p:nvPr/>
        </p:nvCxnSpPr>
        <p:spPr>
          <a:xfrm>
            <a:off x="3122023" y="3907973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1EC9CFA9-061E-B12C-7A42-D9D1311F8118}"/>
              </a:ext>
            </a:extLst>
          </p:cNvPr>
          <p:cNvSpPr/>
          <p:nvPr/>
        </p:nvSpPr>
        <p:spPr>
          <a:xfrm>
            <a:off x="9662339" y="2892513"/>
            <a:ext cx="996799" cy="996799"/>
          </a:xfrm>
          <a:prstGeom prst="ellipse">
            <a:avLst/>
          </a:prstGeom>
          <a:solidFill>
            <a:srgbClr val="D25353"/>
          </a:solidFill>
          <a:ln w="76200">
            <a:solidFill>
              <a:srgbClr val="D25353"/>
            </a:solidFill>
          </a:ln>
          <a:effectLst>
            <a:glow rad="101600">
              <a:srgbClr val="D25353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이등변 삼각형 12">
            <a:hlinkClick r:id="rId7" action="ppaction://hlinksldjump"/>
            <a:extLst>
              <a:ext uri="{FF2B5EF4-FFF2-40B4-BE49-F238E27FC236}">
                <a16:creationId xmlns:a16="http://schemas.microsoft.com/office/drawing/2014/main" id="{9A9F7AC9-BC3E-1985-9D19-DA5AD3393E6B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262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4CC30-000C-7458-A897-8A743EA1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C6B104A-224A-B53B-41F9-1E3CC5C3895B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08085-DD15-A294-9722-1A11A58DBBC1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284364-CBB6-2E1B-5D34-D75D4E94C6C6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72523AC-80BF-0545-BF44-B235B08D7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83676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87686A5-99EE-7DE0-ADEA-1C9CA8DBBE20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XOR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80E562-85B4-954B-BC86-E891B5A5E31D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F6FD5D9-D7F5-2100-1DFF-352E845DEABF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1732838-4AB0-D53E-7032-49DD4A69AB3B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6EF6670A-4058-13BD-DDEF-D251732DBE41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C5DF2A8C-12A5-3145-F611-FB006DB59E88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10966DE2-2D3D-7C45-73F0-C7DC23EFAB0A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C69047-29C2-951F-7233-89B88A029B4E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 descr="스케치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A84CF2-C5CD-C3FA-077A-48FC2C81F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78" y="2593038"/>
            <a:ext cx="2107884" cy="1510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7C5224-D324-A78C-E235-362B89B90089}"/>
              </a:ext>
            </a:extLst>
          </p:cNvPr>
          <p:cNvSpPr txBox="1"/>
          <p:nvPr/>
        </p:nvSpPr>
        <p:spPr>
          <a:xfrm>
            <a:off x="7375144" y="4828238"/>
            <a:ext cx="3270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입력이 서로 다를 때만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타원 2">
            <a:hlinkClick r:id="rId6" action="ppaction://hlinksldjump"/>
            <a:extLst>
              <a:ext uri="{FF2B5EF4-FFF2-40B4-BE49-F238E27FC236}">
                <a16:creationId xmlns:a16="http://schemas.microsoft.com/office/drawing/2014/main" id="{A963BADB-D02D-9E7A-6F06-6B4FC4CFA964}"/>
              </a:ext>
            </a:extLst>
          </p:cNvPr>
          <p:cNvSpPr/>
          <p:nvPr/>
        </p:nvSpPr>
        <p:spPr>
          <a:xfrm>
            <a:off x="1115930" y="2370335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C5F6B6-B8FC-E75B-1B87-54B436EBDEB6}"/>
              </a:ext>
            </a:extLst>
          </p:cNvPr>
          <p:cNvCxnSpPr/>
          <p:nvPr/>
        </p:nvCxnSpPr>
        <p:spPr>
          <a:xfrm>
            <a:off x="3122023" y="2876008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24BF118C-9AF8-3B39-C08F-B86D30A85A6E}"/>
              </a:ext>
            </a:extLst>
          </p:cNvPr>
          <p:cNvSpPr/>
          <p:nvPr/>
        </p:nvSpPr>
        <p:spPr>
          <a:xfrm>
            <a:off x="9662339" y="2892513"/>
            <a:ext cx="996799" cy="996799"/>
          </a:xfrm>
          <a:prstGeom prst="ellipse">
            <a:avLst/>
          </a:prstGeom>
          <a:solidFill>
            <a:srgbClr val="D25353"/>
          </a:solidFill>
          <a:ln w="76200">
            <a:solidFill>
              <a:srgbClr val="D25353"/>
            </a:solidFill>
          </a:ln>
          <a:effectLst>
            <a:glow rad="101600">
              <a:srgbClr val="D25353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F301D6C-7CB1-9654-0175-E91AAE82BC98}"/>
              </a:ext>
            </a:extLst>
          </p:cNvPr>
          <p:cNvCxnSpPr/>
          <p:nvPr/>
        </p:nvCxnSpPr>
        <p:spPr>
          <a:xfrm>
            <a:off x="7256562" y="3399692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이등변 삼각형 20">
            <a:hlinkClick r:id="rId7" action="ppaction://hlinksldjump"/>
            <a:extLst>
              <a:ext uri="{FF2B5EF4-FFF2-40B4-BE49-F238E27FC236}">
                <a16:creationId xmlns:a16="http://schemas.microsoft.com/office/drawing/2014/main" id="{160EC121-3EC2-41BD-991E-6477226B14BA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8366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23D31-EFD3-C924-5EFE-04383D71C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F2F2778-FF99-F2BB-32A9-BB9F3ED63A6B}"/>
              </a:ext>
            </a:extLst>
          </p:cNvPr>
          <p:cNvSpPr/>
          <p:nvPr/>
        </p:nvSpPr>
        <p:spPr>
          <a:xfrm>
            <a:off x="534706" y="1042416"/>
            <a:ext cx="11279342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21B34-BD0D-A1C9-3DDD-D4D16116A1BE}"/>
              </a:ext>
            </a:extLst>
          </p:cNvPr>
          <p:cNvSpPr txBox="1"/>
          <p:nvPr/>
        </p:nvSpPr>
        <p:spPr>
          <a:xfrm>
            <a:off x="0" y="180642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9E3B3B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게이트 시각화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45EC63-7EF7-142A-CF0E-B4FD5C69190B}"/>
              </a:ext>
            </a:extLst>
          </p:cNvPr>
          <p:cNvSpPr/>
          <p:nvPr/>
        </p:nvSpPr>
        <p:spPr>
          <a:xfrm>
            <a:off x="156754" y="1295835"/>
            <a:ext cx="11848012" cy="5507301"/>
          </a:xfrm>
          <a:prstGeom prst="roundRect">
            <a:avLst>
              <a:gd name="adj" fmla="val 7474"/>
            </a:avLst>
          </a:prstGeom>
          <a:solidFill>
            <a:schemeClr val="bg1"/>
          </a:solidFill>
          <a:ln>
            <a:solidFill>
              <a:srgbClr val="9E3B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17600A9-1910-C543-C9E6-D4A79DB45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039564"/>
              </p:ext>
            </p:extLst>
          </p:nvPr>
        </p:nvGraphicFramePr>
        <p:xfrm>
          <a:off x="534706" y="4828238"/>
          <a:ext cx="646248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162">
                  <a:extLst>
                    <a:ext uri="{9D8B030D-6E8A-4147-A177-3AD203B41FA5}">
                      <a16:colId xmlns:a16="http://schemas.microsoft.com/office/drawing/2014/main" val="3199545016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3219232030"/>
                    </a:ext>
                  </a:extLst>
                </a:gridCol>
                <a:gridCol w="2154162">
                  <a:extLst>
                    <a:ext uri="{9D8B030D-6E8A-4147-A177-3AD203B41FA5}">
                      <a16:colId xmlns:a16="http://schemas.microsoft.com/office/drawing/2014/main" val="991666971"/>
                    </a:ext>
                  </a:extLst>
                </a:gridCol>
              </a:tblGrid>
              <a:tr h="29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B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53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48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5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9E3B3B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rgbClr val="9E3B3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119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92DC3C0-B61A-4A32-4F24-B5AC6D05226F}"/>
              </a:ext>
            </a:extLst>
          </p:cNvPr>
          <p:cNvSpPr txBox="1"/>
          <p:nvPr/>
        </p:nvSpPr>
        <p:spPr>
          <a:xfrm>
            <a:off x="7375144" y="4828238"/>
            <a:ext cx="3270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입력이 서로 다를 때만 켜집니다</a:t>
            </a: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1500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787592-4CB8-CB6D-18C0-A6CA873405B1}"/>
              </a:ext>
            </a:extLst>
          </p:cNvPr>
          <p:cNvSpPr/>
          <p:nvPr/>
        </p:nvSpPr>
        <p:spPr>
          <a:xfrm>
            <a:off x="4503637" y="1499050"/>
            <a:ext cx="2752925" cy="636033"/>
          </a:xfrm>
          <a:prstGeom prst="roundRect">
            <a:avLst>
              <a:gd name="adj" fmla="val 50000"/>
            </a:avLst>
          </a:prstGeom>
          <a:solidFill>
            <a:srgbClr val="FFEA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9E3B3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XOR Gate</a:t>
            </a:r>
            <a:endParaRPr lang="ko-KR" altLang="en-US" sz="2400" b="1" dirty="0">
              <a:solidFill>
                <a:srgbClr val="9E3B3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31F1C3-53C4-3B0D-9971-A1A8141BE8BE}"/>
              </a:ext>
            </a:extLst>
          </p:cNvPr>
          <p:cNvCxnSpPr/>
          <p:nvPr/>
        </p:nvCxnSpPr>
        <p:spPr>
          <a:xfrm>
            <a:off x="3122023" y="2873829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5C93325-1FD7-B734-F228-8743B370A36D}"/>
              </a:ext>
            </a:extLst>
          </p:cNvPr>
          <p:cNvCxnSpPr/>
          <p:nvPr/>
        </p:nvCxnSpPr>
        <p:spPr>
          <a:xfrm>
            <a:off x="3122023" y="3912326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9CC4FCF-D1BD-3795-77B5-7CB6692B75BB}"/>
              </a:ext>
            </a:extLst>
          </p:cNvPr>
          <p:cNvCxnSpPr/>
          <p:nvPr/>
        </p:nvCxnSpPr>
        <p:spPr>
          <a:xfrm>
            <a:off x="7256562" y="3429000"/>
            <a:ext cx="1972491" cy="0"/>
          </a:xfrm>
          <a:prstGeom prst="line">
            <a:avLst/>
          </a:prstGeom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7A14B99B-7118-6E97-E926-9114E58D7695}"/>
              </a:ext>
            </a:extLst>
          </p:cNvPr>
          <p:cNvSpPr/>
          <p:nvPr/>
        </p:nvSpPr>
        <p:spPr>
          <a:xfrm>
            <a:off x="9662339" y="2873829"/>
            <a:ext cx="996799" cy="996799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hlinkClick r:id="rId3" action="ppaction://hlinksldjump"/>
            <a:extLst>
              <a:ext uri="{FF2B5EF4-FFF2-40B4-BE49-F238E27FC236}">
                <a16:creationId xmlns:a16="http://schemas.microsoft.com/office/drawing/2014/main" id="{8CB368E0-F3C2-48FE-0601-B8E26D7CFBEE}"/>
              </a:ext>
            </a:extLst>
          </p:cNvPr>
          <p:cNvSpPr/>
          <p:nvPr/>
        </p:nvSpPr>
        <p:spPr>
          <a:xfrm>
            <a:off x="1119277" y="2410854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>
            <a:hlinkClick r:id="rId4" action="ppaction://hlinksldjump"/>
            <a:extLst>
              <a:ext uri="{FF2B5EF4-FFF2-40B4-BE49-F238E27FC236}">
                <a16:creationId xmlns:a16="http://schemas.microsoft.com/office/drawing/2014/main" id="{0ADDB973-285A-BA51-C229-17B2DFF7C915}"/>
              </a:ext>
            </a:extLst>
          </p:cNvPr>
          <p:cNvSpPr/>
          <p:nvPr/>
        </p:nvSpPr>
        <p:spPr>
          <a:xfrm>
            <a:off x="1115930" y="3607397"/>
            <a:ext cx="762886" cy="762886"/>
          </a:xfrm>
          <a:prstGeom prst="ellipse">
            <a:avLst/>
          </a:prstGeom>
          <a:solidFill>
            <a:srgbClr val="E9F5FB"/>
          </a:solidFill>
          <a:ln w="762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0</a:t>
            </a:r>
            <a:endParaRPr lang="ko-KR" alt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BD308-993C-34A4-8169-130DC3465AD2}"/>
              </a:ext>
            </a:extLst>
          </p:cNvPr>
          <p:cNvSpPr txBox="1"/>
          <p:nvPr/>
        </p:nvSpPr>
        <p:spPr>
          <a:xfrm>
            <a:off x="10008292" y="4049485"/>
            <a:ext cx="3048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1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 descr="스케치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66F25E-C2D5-C6F0-05C8-A34DC469B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78" y="2593038"/>
            <a:ext cx="2107884" cy="1510650"/>
          </a:xfrm>
          <a:prstGeom prst="rect">
            <a:avLst/>
          </a:prstGeom>
        </p:spPr>
      </p:pic>
      <p:sp>
        <p:nvSpPr>
          <p:cNvPr id="2" name="타원 1">
            <a:hlinkClick r:id="rId6" action="ppaction://hlinksldjump"/>
            <a:extLst>
              <a:ext uri="{FF2B5EF4-FFF2-40B4-BE49-F238E27FC236}">
                <a16:creationId xmlns:a16="http://schemas.microsoft.com/office/drawing/2014/main" id="{1C608771-E820-B3D0-E538-B531B5468A48}"/>
              </a:ext>
            </a:extLst>
          </p:cNvPr>
          <p:cNvSpPr/>
          <p:nvPr/>
        </p:nvSpPr>
        <p:spPr>
          <a:xfrm>
            <a:off x="1115930" y="3583326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947B01E-22B9-1730-5471-C002F577575E}"/>
              </a:ext>
            </a:extLst>
          </p:cNvPr>
          <p:cNvCxnSpPr/>
          <p:nvPr/>
        </p:nvCxnSpPr>
        <p:spPr>
          <a:xfrm>
            <a:off x="3122023" y="3907973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729EB3-1DF4-0A06-3526-1DA27D646AAA}"/>
              </a:ext>
            </a:extLst>
          </p:cNvPr>
          <p:cNvCxnSpPr/>
          <p:nvPr/>
        </p:nvCxnSpPr>
        <p:spPr>
          <a:xfrm>
            <a:off x="3122023" y="2876008"/>
            <a:ext cx="1972491" cy="0"/>
          </a:xfrm>
          <a:prstGeom prst="line">
            <a:avLst/>
          </a:prstGeom>
          <a:ln w="76200">
            <a:solidFill>
              <a:srgbClr val="9E3B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hlinkClick r:id="rId7" action="ppaction://hlinksldjump"/>
            <a:extLst>
              <a:ext uri="{FF2B5EF4-FFF2-40B4-BE49-F238E27FC236}">
                <a16:creationId xmlns:a16="http://schemas.microsoft.com/office/drawing/2014/main" id="{17DA6F93-C884-7690-67C4-5599B4CE6C97}"/>
              </a:ext>
            </a:extLst>
          </p:cNvPr>
          <p:cNvSpPr/>
          <p:nvPr/>
        </p:nvSpPr>
        <p:spPr>
          <a:xfrm>
            <a:off x="1115930" y="2370335"/>
            <a:ext cx="762886" cy="762886"/>
          </a:xfrm>
          <a:prstGeom prst="ellipse">
            <a:avLst/>
          </a:prstGeom>
          <a:solidFill>
            <a:srgbClr val="9E3B3B"/>
          </a:solidFill>
          <a:ln w="76200">
            <a:solidFill>
              <a:srgbClr val="9E3B3B"/>
            </a:solidFill>
          </a:ln>
          <a:effectLst>
            <a:glow rad="63500">
              <a:srgbClr val="9E3B3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1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3" name="이등변 삼각형 12">
            <a:hlinkClick r:id="rId8" action="ppaction://hlinksldjump"/>
            <a:extLst>
              <a:ext uri="{FF2B5EF4-FFF2-40B4-BE49-F238E27FC236}">
                <a16:creationId xmlns:a16="http://schemas.microsoft.com/office/drawing/2014/main" id="{B965F89B-6398-10A7-1180-72B32C08EC3C}"/>
              </a:ext>
            </a:extLst>
          </p:cNvPr>
          <p:cNvSpPr/>
          <p:nvPr/>
        </p:nvSpPr>
        <p:spPr>
          <a:xfrm rot="5400000">
            <a:off x="11478903" y="6342213"/>
            <a:ext cx="311725" cy="358565"/>
          </a:xfrm>
          <a:prstGeom prst="triangle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233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1145F-2CC8-7C0B-C75D-C772114C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FE7A033-7158-9BF2-95C3-47D5700B155A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98AEF-CD1A-7A7B-CE5E-4BC1EF871FCC}"/>
              </a:ext>
            </a:extLst>
          </p:cNvPr>
          <p:cNvSpPr txBox="1"/>
          <p:nvPr/>
        </p:nvSpPr>
        <p:spPr>
          <a:xfrm>
            <a:off x="162130" y="180642"/>
            <a:ext cx="106460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도전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XOR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게이트의 시각화</a:t>
            </a:r>
            <a:endParaRPr lang="en-US" altLang="ko-KR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hlinkClick r:id="rId2" action="ppaction://hlinkfile"/>
            <a:extLst>
              <a:ext uri="{FF2B5EF4-FFF2-40B4-BE49-F238E27FC236}">
                <a16:creationId xmlns:a16="http://schemas.microsoft.com/office/drawing/2014/main" id="{B5EC5E6D-3C1F-D4AB-FBBE-0AF88C0C4E93}"/>
              </a:ext>
            </a:extLst>
          </p:cNvPr>
          <p:cNvSpPr/>
          <p:nvPr/>
        </p:nvSpPr>
        <p:spPr>
          <a:xfrm>
            <a:off x="2897501" y="2673632"/>
            <a:ext cx="5713760" cy="2714080"/>
          </a:xfrm>
          <a:prstGeom prst="roundRect">
            <a:avLst/>
          </a:prstGeom>
          <a:solidFill>
            <a:srgbClr val="D25353"/>
          </a:solidFill>
          <a:ln>
            <a:solidFill>
              <a:srgbClr val="9E3B3B"/>
            </a:solidFill>
          </a:ln>
          <a:effectLst>
            <a:outerShdw blurRad="2159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퍼셉트론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실습 열기</a:t>
            </a:r>
          </a:p>
        </p:txBody>
      </p:sp>
    </p:spTree>
    <p:extLst>
      <p:ext uri="{BB962C8B-B14F-4D97-AF65-F5344CB8AC3E}">
        <p14:creationId xmlns:p14="http://schemas.microsoft.com/office/powerpoint/2010/main" val="3481881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CC7DE2-30B2-E67C-63CD-A31185EED303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53A9A-F560-99AD-8E4E-56B6AB735C30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퍼셉트론의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한계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2A10A-0B73-69B5-6D24-F2BBD79F3940}"/>
              </a:ext>
            </a:extLst>
          </p:cNvPr>
          <p:cNvSpPr txBox="1"/>
          <p:nvPr/>
        </p:nvSpPr>
        <p:spPr>
          <a:xfrm>
            <a:off x="193559" y="1745929"/>
            <a:ext cx="11769569" cy="2977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3300" dirty="0"/>
              <a:t> 단층 </a:t>
            </a:r>
            <a:r>
              <a:rPr lang="ko-KR" altLang="en-US" sz="3300" dirty="0" err="1"/>
              <a:t>퍼셉트론은</a:t>
            </a:r>
            <a:r>
              <a:rPr lang="ko-KR" altLang="en-US" sz="3300" dirty="0"/>
              <a:t> </a:t>
            </a:r>
            <a:r>
              <a:rPr lang="ko-KR" altLang="en-US" sz="3300" b="1" dirty="0"/>
              <a:t>직선 하나로 나눈 영역</a:t>
            </a:r>
            <a:r>
              <a:rPr lang="ko-KR" altLang="en-US" sz="3300" dirty="0"/>
              <a:t>만 표현할 수 있다</a:t>
            </a:r>
            <a:r>
              <a:rPr lang="en-US" altLang="ko-KR" sz="330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3300" dirty="0"/>
              <a:t> 이를 선형 영역이라고 한다</a:t>
            </a:r>
            <a:r>
              <a:rPr lang="en-US" altLang="ko-KR" sz="3300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3300" dirty="0"/>
              <a:t> XOR </a:t>
            </a:r>
            <a:r>
              <a:rPr lang="ko-KR" altLang="en-US" sz="3300" dirty="0"/>
              <a:t>같은 문제는 곡선</a:t>
            </a:r>
            <a:r>
              <a:rPr lang="en-US" altLang="ko-KR" sz="3300" dirty="0"/>
              <a:t>(</a:t>
            </a:r>
            <a:r>
              <a:rPr lang="ko-KR" altLang="en-US" sz="3300" dirty="0"/>
              <a:t>비선형</a:t>
            </a:r>
            <a:r>
              <a:rPr lang="en-US" altLang="ko-KR" sz="3300" dirty="0"/>
              <a:t>) </a:t>
            </a:r>
            <a:r>
              <a:rPr lang="ko-KR" altLang="en-US" sz="3300" dirty="0"/>
              <a:t>영역이 필요하다</a:t>
            </a:r>
            <a:r>
              <a:rPr lang="en-US" altLang="ko-KR" sz="3300" dirty="0"/>
              <a:t>.</a:t>
            </a:r>
            <a:endParaRPr lang="ko-KR" altLang="en-US" sz="3300" dirty="0"/>
          </a:p>
        </p:txBody>
      </p:sp>
    </p:spTree>
    <p:extLst>
      <p:ext uri="{BB962C8B-B14F-4D97-AF65-F5344CB8AC3E}">
        <p14:creationId xmlns:p14="http://schemas.microsoft.com/office/powerpoint/2010/main" val="673658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4427CD-6DFE-E835-5BA7-4F0B460702E1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19A21-5FF2-9710-22B3-D564D54B498A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활동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층을 쌓아보자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 descr="텍스트, 폰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9A6511-BB91-47A6-F06D-D3D70E035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53" y="1296209"/>
            <a:ext cx="6960639" cy="1975102"/>
          </a:xfrm>
          <a:prstGeom prst="rect">
            <a:avLst/>
          </a:prstGeom>
        </p:spPr>
      </p:pic>
      <p:pic>
        <p:nvPicPr>
          <p:cNvPr id="7" name="그림 6" descr="도표, 폰트, 라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51430A-9121-99CB-5E1C-177F57E06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1825"/>
            <a:ext cx="11343995" cy="30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8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55A5-D1F6-848F-0B85-E2F497A38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33816D2-155E-C31E-804E-3C4491565DD9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E1C1E5-88D4-28ED-5C85-FBCAE20B4B2C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활동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: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층을 쌓아보자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 (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정답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 descr="폰트, 도표, 텍스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1C1913-8454-57C8-A1BE-2E8474F99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8" y="1959054"/>
            <a:ext cx="11653344" cy="37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23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B2AE1-C8AE-0B23-3CD2-4422580BC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78ABFB5-48E4-CB22-C131-81DD35D90F94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371BB-5E69-8A45-11A8-5C2148ADCCDE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코드로 구현해보자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(Python)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3CE4CD8-FBD1-6BD8-B42B-E70E8A8ADF87}"/>
              </a:ext>
            </a:extLst>
          </p:cNvPr>
          <p:cNvSpPr/>
          <p:nvPr/>
        </p:nvSpPr>
        <p:spPr>
          <a:xfrm>
            <a:off x="2186873" y="1377730"/>
            <a:ext cx="6919912" cy="5042565"/>
          </a:xfrm>
          <a:prstGeom prst="roundRect">
            <a:avLst>
              <a:gd name="adj" fmla="val 13155"/>
            </a:avLst>
          </a:prstGeom>
          <a:solidFill>
            <a:srgbClr val="FFEAD3"/>
          </a:solidFill>
          <a:ln w="38100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48944D0-A080-14FF-9C5C-3E3E1ECA6C5B}"/>
              </a:ext>
            </a:extLst>
          </p:cNvPr>
          <p:cNvSpPr/>
          <p:nvPr/>
        </p:nvSpPr>
        <p:spPr>
          <a:xfrm>
            <a:off x="2313540" y="1998243"/>
            <a:ext cx="5196371" cy="3720777"/>
          </a:xfrm>
          <a:prstGeom prst="roundRect">
            <a:avLst>
              <a:gd name="adj" fmla="val 13155"/>
            </a:avLst>
          </a:prstGeom>
          <a:solidFill>
            <a:srgbClr val="EA7B7B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79422BF-DD86-F6CD-3B93-9F1F68672AF5}"/>
              </a:ext>
            </a:extLst>
          </p:cNvPr>
          <p:cNvSpPr/>
          <p:nvPr/>
        </p:nvSpPr>
        <p:spPr>
          <a:xfrm>
            <a:off x="2440207" y="1998243"/>
            <a:ext cx="6507850" cy="3720777"/>
          </a:xfrm>
          <a:prstGeom prst="roundRect">
            <a:avLst>
              <a:gd name="adj" fmla="val 16709"/>
            </a:avLst>
          </a:prstGeom>
          <a:solidFill>
            <a:srgbClr val="0D0D0D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E3B62-29FE-6E50-C8A8-33357C900915}"/>
              </a:ext>
            </a:extLst>
          </p:cNvPr>
          <p:cNvSpPr txBox="1"/>
          <p:nvPr/>
        </p:nvSpPr>
        <p:spPr>
          <a:xfrm>
            <a:off x="2592146" y="2304359"/>
            <a:ext cx="610936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 AND(x1, x2):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w1, w2, theta = 0.5, 0.5, 0.7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x1*w1 + x2*w2</a:t>
            </a:r>
            <a:b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if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&lt;= theta: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0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elif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tmp</a:t>
            </a:r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&gt; theta: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     return 1</a:t>
            </a:r>
            <a:endParaRPr lang="ko-KR" altLang="en-US" sz="2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4031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D973533-7664-5637-AFE1-D893FC4A3F41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11DC-CBC1-8B1E-8042-B5D9210EE05F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Part 1 </a:t>
            </a:r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3419-F1BB-874A-4BD8-7B1C1BC0F2CF}"/>
              </a:ext>
            </a:extLst>
          </p:cNvPr>
          <p:cNvSpPr txBox="1"/>
          <p:nvPr/>
        </p:nvSpPr>
        <p:spPr>
          <a:xfrm>
            <a:off x="193559" y="1745929"/>
            <a:ext cx="11395684" cy="3993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300" dirty="0" err="1"/>
              <a:t>퍼셉트론은</a:t>
            </a:r>
            <a:r>
              <a:rPr lang="ko-KR" altLang="en-US" sz="3300" dirty="0"/>
              <a:t> 입출력을 갖는 알고리즘이다</a:t>
            </a:r>
            <a:r>
              <a:rPr lang="en-US" altLang="ko-KR" sz="3300" dirty="0"/>
              <a:t>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300" dirty="0"/>
              <a:t>가중치와 편향을 매개변수로 설정한다</a:t>
            </a:r>
            <a:r>
              <a:rPr lang="en-US" altLang="ko-KR" sz="3300" dirty="0"/>
              <a:t>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300" dirty="0"/>
              <a:t>단층 </a:t>
            </a:r>
            <a:r>
              <a:rPr lang="ko-KR" altLang="en-US" sz="3300" dirty="0" err="1"/>
              <a:t>퍼셉트론은</a:t>
            </a:r>
            <a:r>
              <a:rPr lang="ko-KR" altLang="en-US" sz="3300" dirty="0"/>
              <a:t> 선형 영역만 표현 가능하다 </a:t>
            </a:r>
            <a:r>
              <a:rPr lang="en-US" altLang="ko-KR" sz="3300" dirty="0"/>
              <a:t>(XOR </a:t>
            </a:r>
            <a:r>
              <a:rPr lang="ko-KR" altLang="en-US" sz="3300" dirty="0"/>
              <a:t>불가</a:t>
            </a:r>
            <a:r>
              <a:rPr lang="en-US" altLang="ko-KR" sz="3300" dirty="0"/>
              <a:t>).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300" b="1" dirty="0"/>
              <a:t>다층</a:t>
            </a:r>
            <a:r>
              <a:rPr lang="ko-KR" altLang="en-US" sz="3300" dirty="0"/>
              <a:t> </a:t>
            </a:r>
            <a:r>
              <a:rPr lang="ko-KR" altLang="en-US" sz="3300" b="1" dirty="0" err="1"/>
              <a:t>퍼셉트론</a:t>
            </a:r>
            <a:r>
              <a:rPr lang="ko-KR" altLang="en-US" sz="3300" dirty="0" err="1"/>
              <a:t>으로</a:t>
            </a:r>
            <a:r>
              <a:rPr lang="ko-KR" altLang="en-US" sz="3300" dirty="0"/>
              <a:t> 비선형 영역</a:t>
            </a:r>
            <a:r>
              <a:rPr lang="en-US" altLang="ko-KR" sz="3300" dirty="0"/>
              <a:t>(XOR)</a:t>
            </a:r>
            <a:r>
              <a:rPr lang="ko-KR" altLang="en-US" sz="3300" dirty="0"/>
              <a:t>을 표현할 수 있다</a:t>
            </a:r>
            <a:r>
              <a:rPr lang="en-US" altLang="ko-KR" sz="3300" dirty="0"/>
              <a:t>.</a:t>
            </a:r>
            <a:endParaRPr lang="ko-KR" altLang="en-US" sz="3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DA467-F9A0-DAA0-FD91-800759B6A48E}"/>
              </a:ext>
            </a:extLst>
          </p:cNvPr>
          <p:cNvSpPr txBox="1"/>
          <p:nvPr/>
        </p:nvSpPr>
        <p:spPr>
          <a:xfrm>
            <a:off x="3273079" y="6110916"/>
            <a:ext cx="56458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9E3B3B"/>
                </a:solidFill>
              </a:rPr>
              <a:t>Next: </a:t>
            </a:r>
            <a:r>
              <a:rPr lang="ko-KR" altLang="en-US" sz="3000" b="1" dirty="0">
                <a:solidFill>
                  <a:srgbClr val="9E3B3B"/>
                </a:solidFill>
              </a:rPr>
              <a:t>신경망</a:t>
            </a:r>
            <a:r>
              <a:rPr lang="en-US" altLang="ko-KR" sz="3000" b="1" dirty="0">
                <a:solidFill>
                  <a:srgbClr val="9E3B3B"/>
                </a:solidFill>
              </a:rPr>
              <a:t>(Neural Network)</a:t>
            </a:r>
            <a:endParaRPr lang="ko-KR" altLang="en-US" sz="3000" b="1" dirty="0">
              <a:solidFill>
                <a:srgbClr val="9E3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86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림, 아동 미술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248F72-0056-0248-8E9B-C23DC826C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0" y="1378219"/>
            <a:ext cx="7389939" cy="40308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5BC245-712C-268D-850F-B8AD5A963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72422">
            <a:off x="1495514" y="2511796"/>
            <a:ext cx="1960897" cy="1960897"/>
          </a:xfrm>
          <a:prstGeom prst="rect">
            <a:avLst/>
          </a:prstGeom>
        </p:spPr>
      </p:pic>
      <p:pic>
        <p:nvPicPr>
          <p:cNvPr id="10" name="그림 9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7898B9-7237-8C9C-53E5-65377D153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2829385"/>
            <a:ext cx="1342106" cy="1342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FAC6AF-E9E9-3060-8A48-11529B22B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06264">
            <a:off x="2150674" y="4322494"/>
            <a:ext cx="1960897" cy="1960897"/>
          </a:xfrm>
          <a:prstGeom prst="rect">
            <a:avLst/>
          </a:prstGeom>
        </p:spPr>
      </p:pic>
      <p:pic>
        <p:nvPicPr>
          <p:cNvPr id="12" name="그림 11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73776F-F990-CB96-81D1-C1DA09350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8" y="5274660"/>
            <a:ext cx="1342106" cy="1342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6255D11-ED51-3BED-2CED-1100FEE7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90663">
            <a:off x="2291250" y="768229"/>
            <a:ext cx="1960897" cy="1960897"/>
          </a:xfrm>
          <a:prstGeom prst="rect">
            <a:avLst/>
          </a:prstGeom>
        </p:spPr>
      </p:pic>
      <p:pic>
        <p:nvPicPr>
          <p:cNvPr id="16" name="그림 15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186E79-9DD8-311F-3790-43C99D12D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">
            <a:off x="1306651" y="707166"/>
            <a:ext cx="1342106" cy="134210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B5D2B4-848F-01B0-6B47-25A9FBB3B518}"/>
              </a:ext>
            </a:extLst>
          </p:cNvPr>
          <p:cNvSpPr/>
          <p:nvPr/>
        </p:nvSpPr>
        <p:spPr>
          <a:xfrm flipV="1">
            <a:off x="7223759" y="5274660"/>
            <a:ext cx="4718305" cy="1149254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34E35-D991-BB69-9D17-5CFD6B45616F}"/>
              </a:ext>
            </a:extLst>
          </p:cNvPr>
          <p:cNvSpPr txBox="1"/>
          <p:nvPr/>
        </p:nvSpPr>
        <p:spPr>
          <a:xfrm>
            <a:off x="7409136" y="5560992"/>
            <a:ext cx="4347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뉴런에 외부 자극이 입력으로 들어온다</a:t>
            </a:r>
            <a:r>
              <a:rPr lang="en-US" altLang="ko-KR" sz="2200" b="1" dirty="0"/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79EAAB-F120-0987-6009-13F5C3F7DDF0}"/>
              </a:ext>
            </a:extLst>
          </p:cNvPr>
          <p:cNvSpPr/>
          <p:nvPr/>
        </p:nvSpPr>
        <p:spPr>
          <a:xfrm>
            <a:off x="6980617" y="4973051"/>
            <a:ext cx="671662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5576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C483E-4AD6-3CB1-8F7C-A9A6E493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CADC74-FEF1-E926-AB8F-4E144ED56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0" y="1225169"/>
            <a:ext cx="7389939" cy="3898687"/>
          </a:xfrm>
          <a:prstGeom prst="rect">
            <a:avLst/>
          </a:prstGeom>
        </p:spPr>
      </p:pic>
      <p:pic>
        <p:nvPicPr>
          <p:cNvPr id="5" name="그림 4" descr="그림, 아동 미술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4A4F0C-1A08-5A6B-925F-94E088D62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9" y="1225168"/>
            <a:ext cx="7389939" cy="38986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D44032-2ECB-CD6E-1333-4712C9401B36}"/>
              </a:ext>
            </a:extLst>
          </p:cNvPr>
          <p:cNvSpPr/>
          <p:nvPr/>
        </p:nvSpPr>
        <p:spPr>
          <a:xfrm flipV="1">
            <a:off x="7223759" y="5274660"/>
            <a:ext cx="4718305" cy="1149254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3CDDB5-8E08-ADC4-C30B-42CB177B9924}"/>
              </a:ext>
            </a:extLst>
          </p:cNvPr>
          <p:cNvSpPr txBox="1"/>
          <p:nvPr/>
        </p:nvSpPr>
        <p:spPr>
          <a:xfrm>
            <a:off x="7409136" y="5560992"/>
            <a:ext cx="4347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외부 자극의 합의 크기를 세포체에서 판단한다</a:t>
            </a:r>
            <a:r>
              <a:rPr lang="en-US" altLang="ko-KR" sz="2200" b="1" dirty="0"/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2E36C8-1348-32F1-0BFA-3E03B6B06AD7}"/>
              </a:ext>
            </a:extLst>
          </p:cNvPr>
          <p:cNvSpPr/>
          <p:nvPr/>
        </p:nvSpPr>
        <p:spPr>
          <a:xfrm>
            <a:off x="6980617" y="4973051"/>
            <a:ext cx="671662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2</a:t>
            </a:r>
            <a:endParaRPr lang="ko-KR" altLang="en-US" sz="2000" dirty="0"/>
          </a:p>
        </p:txBody>
      </p:sp>
      <p:pic>
        <p:nvPicPr>
          <p:cNvPr id="7" name="그림 6" descr="폰트, 텍스트, 그래픽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B3BD43-4868-FDB8-A3D0-4315460C27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8F6"/>
              </a:clrFrom>
              <a:clrTo>
                <a:srgbClr val="F9F8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11" y="4982862"/>
            <a:ext cx="2533611" cy="19256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FDA744-311B-DC90-7E81-9B60497F5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45040">
            <a:off x="1444853" y="3094495"/>
            <a:ext cx="2862715" cy="23203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82D805-2182-9FC5-B6DE-946265B35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6688">
            <a:off x="7294160" y="817143"/>
            <a:ext cx="1878896" cy="1878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ABCE6A-C50F-9164-6D4C-24095D164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10439">
            <a:off x="7369742" y="2304505"/>
            <a:ext cx="1878896" cy="1878896"/>
          </a:xfrm>
          <a:prstGeom prst="rect">
            <a:avLst/>
          </a:prstGeom>
        </p:spPr>
      </p:pic>
      <p:pic>
        <p:nvPicPr>
          <p:cNvPr id="15" name="그림 14" descr="폰트, 그래픽, 타이포그래피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F26678-DC7D-E1FE-24B6-8A123B6CB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75" y="632261"/>
            <a:ext cx="1534360" cy="1534360"/>
          </a:xfrm>
          <a:prstGeom prst="rect">
            <a:avLst/>
          </a:prstGeom>
        </p:spPr>
      </p:pic>
      <p:pic>
        <p:nvPicPr>
          <p:cNvPr id="17" name="그림 16" descr="폰트, 그래픽, 타이포그래피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C49124-6DE1-B390-070C-18A862C9D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75" y="2880921"/>
            <a:ext cx="1534360" cy="153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8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림, 아동 미술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D5EBDB-65E0-4179-4B59-FCF5225C1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3097">
            <a:off x="5366279" y="2501942"/>
            <a:ext cx="4572000" cy="2493818"/>
          </a:xfrm>
          <a:prstGeom prst="rect">
            <a:avLst/>
          </a:prstGeom>
        </p:spPr>
      </p:pic>
      <p:pic>
        <p:nvPicPr>
          <p:cNvPr id="7" name="그림 6" descr="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D2D419-39E9-7267-6177-8D36573B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20" y="1566808"/>
            <a:ext cx="4263081" cy="2325316"/>
          </a:xfrm>
          <a:prstGeom prst="rect">
            <a:avLst/>
          </a:prstGeom>
        </p:spPr>
      </p:pic>
      <p:pic>
        <p:nvPicPr>
          <p:cNvPr id="9" name="그림 8" descr="그림, 아동 미술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2800D7-7802-11A4-A716-D63F5DAD4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25" y="-154336"/>
            <a:ext cx="4572000" cy="2493818"/>
          </a:xfrm>
          <a:prstGeom prst="rect">
            <a:avLst/>
          </a:prstGeom>
        </p:spPr>
      </p:pic>
      <p:pic>
        <p:nvPicPr>
          <p:cNvPr id="12" name="그림 11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7F5E3E-223E-8A6C-34E1-B1409DC1A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8" y="194974"/>
            <a:ext cx="1222693" cy="1222693"/>
          </a:xfrm>
          <a:prstGeom prst="rect">
            <a:avLst/>
          </a:prstGeom>
        </p:spPr>
      </p:pic>
      <p:pic>
        <p:nvPicPr>
          <p:cNvPr id="13" name="그림 12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3F4205-09C4-CAA0-EE57-F171226EF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64" y="3038644"/>
            <a:ext cx="1222693" cy="12226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A93C5F-51E5-BFA5-0AE0-14A59EF82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2798">
            <a:off x="4309214" y="2390646"/>
            <a:ext cx="1952029" cy="19520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D89B82-6681-2FF8-2426-2CF51265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50024" flipH="1">
            <a:off x="4370934" y="427455"/>
            <a:ext cx="1907133" cy="1907133"/>
          </a:xfrm>
          <a:prstGeom prst="rect">
            <a:avLst/>
          </a:prstGeom>
        </p:spPr>
      </p:pic>
      <p:pic>
        <p:nvPicPr>
          <p:cNvPr id="19" name="그림 18" descr="폰트, 텍스트, 타이포그래피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361E6A-F712-FA3E-243A-7D757DDB4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" y="3856912"/>
            <a:ext cx="2981828" cy="29818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42362B3-F6AA-0084-556C-373DFB85E6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9123" flipH="1">
            <a:off x="-389000" y="1086287"/>
            <a:ext cx="6434749" cy="25063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26EA13-9346-6ABF-34D0-94D0CC224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7972" flipH="1">
            <a:off x="1624478" y="2699110"/>
            <a:ext cx="2817269" cy="25063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15295F-30A2-3F0D-1299-31E672641BA7}"/>
              </a:ext>
            </a:extLst>
          </p:cNvPr>
          <p:cNvSpPr/>
          <p:nvPr/>
        </p:nvSpPr>
        <p:spPr>
          <a:xfrm flipV="1">
            <a:off x="7223759" y="5274660"/>
            <a:ext cx="4718305" cy="1394328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C2FCD-1988-70F6-FA45-C6BE6BDCA940}"/>
              </a:ext>
            </a:extLst>
          </p:cNvPr>
          <p:cNvSpPr txBox="1"/>
          <p:nvPr/>
        </p:nvSpPr>
        <p:spPr>
          <a:xfrm>
            <a:off x="7409136" y="5560992"/>
            <a:ext cx="43475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신호의 합이 </a:t>
            </a:r>
            <a:r>
              <a:rPr lang="ko-KR" altLang="en-US" sz="2200" b="1" dirty="0" err="1"/>
              <a:t>임계값보다</a:t>
            </a:r>
            <a:r>
              <a:rPr lang="ko-KR" altLang="en-US" sz="2200" b="1" dirty="0"/>
              <a:t> 클 경우 뉴런이 반응하여 근처 뉴런에 신호를 전달한다</a:t>
            </a:r>
            <a:r>
              <a:rPr lang="en-US" altLang="ko-KR" sz="2200" b="1" dirty="0"/>
              <a:t>.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5C11141-12FD-BDE6-99B8-0A941F3D552C}"/>
              </a:ext>
            </a:extLst>
          </p:cNvPr>
          <p:cNvSpPr/>
          <p:nvPr/>
        </p:nvSpPr>
        <p:spPr>
          <a:xfrm>
            <a:off x="6980617" y="4973051"/>
            <a:ext cx="671662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3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44003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D06C8741-869E-CD5E-75D3-054D0CF7A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01" y="4709200"/>
            <a:ext cx="6882795" cy="30477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768D7C-F591-CE50-74CF-A98A4D87B088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6BD34-3C96-5242-BB8E-AC0F372EECF7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퍼셉트론이란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FC19CD-F893-B169-C228-4B64C12DB62B}"/>
              </a:ext>
            </a:extLst>
          </p:cNvPr>
          <p:cNvSpPr/>
          <p:nvPr/>
        </p:nvSpPr>
        <p:spPr>
          <a:xfrm flipV="1">
            <a:off x="439405" y="1684027"/>
            <a:ext cx="4799860" cy="2714977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3BCC0-8C16-2061-7081-32EE41DB47E4}"/>
              </a:ext>
            </a:extLst>
          </p:cNvPr>
          <p:cNvSpPr txBox="1"/>
          <p:nvPr/>
        </p:nvSpPr>
        <p:spPr>
          <a:xfrm>
            <a:off x="663857" y="2162969"/>
            <a:ext cx="4347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신경세포의 구조를 흉내내는 프로그램을 컴퓨터 과학자들은 </a:t>
            </a:r>
            <a:r>
              <a:rPr lang="ko-KR" altLang="en-US" sz="2400" b="1" dirty="0">
                <a:solidFill>
                  <a:srgbClr val="D25353"/>
                </a:solidFill>
              </a:rPr>
              <a:t>인공신경세포</a:t>
            </a:r>
            <a:r>
              <a:rPr lang="en-US" altLang="ko-KR" sz="2400" b="1" dirty="0">
                <a:solidFill>
                  <a:srgbClr val="D25353"/>
                </a:solidFill>
              </a:rPr>
              <a:t>(artificial neuron)</a:t>
            </a:r>
            <a:r>
              <a:rPr lang="ko-KR" altLang="en-US" sz="2400" b="1" dirty="0"/>
              <a:t> 혹은 </a:t>
            </a:r>
            <a:r>
              <a:rPr lang="ko-KR" altLang="en-US" sz="2400" b="1" dirty="0" err="1">
                <a:solidFill>
                  <a:srgbClr val="D25353"/>
                </a:solidFill>
              </a:rPr>
              <a:t>퍼셉트론</a:t>
            </a:r>
            <a:r>
              <a:rPr lang="en-US" altLang="ko-KR" sz="2400" b="1" dirty="0">
                <a:solidFill>
                  <a:srgbClr val="D25353"/>
                </a:solidFill>
              </a:rPr>
              <a:t>(perceptron)</a:t>
            </a:r>
            <a:r>
              <a:rPr lang="ko-KR" altLang="en-US" sz="2400" b="1" dirty="0"/>
              <a:t>이라고 한다</a:t>
            </a:r>
            <a:r>
              <a:rPr lang="en-US" altLang="ko-KR" sz="2400" b="1" dirty="0"/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C1D154-CB21-AE82-D272-E84A71BA7092}"/>
              </a:ext>
            </a:extLst>
          </p:cNvPr>
          <p:cNvSpPr/>
          <p:nvPr/>
        </p:nvSpPr>
        <p:spPr>
          <a:xfrm>
            <a:off x="663856" y="1299273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퍼셉트론의</a:t>
            </a:r>
            <a:r>
              <a:rPr lang="ko-KR" altLang="en-US" sz="2000" dirty="0"/>
              <a:t> 정의</a:t>
            </a:r>
          </a:p>
        </p:txBody>
      </p:sp>
      <p:pic>
        <p:nvPicPr>
          <p:cNvPr id="11" name="그림 10" descr="텍스트, 폰트, 화이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AFC503-9DE0-3B06-9B32-750FBA65A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57" y="5107535"/>
            <a:ext cx="5480484" cy="14160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2519C8-9609-ED35-83A6-4B47F10BDABE}"/>
              </a:ext>
            </a:extLst>
          </p:cNvPr>
          <p:cNvSpPr/>
          <p:nvPr/>
        </p:nvSpPr>
        <p:spPr>
          <a:xfrm flipV="1">
            <a:off x="6226014" y="1684027"/>
            <a:ext cx="4799860" cy="2714977"/>
          </a:xfrm>
          <a:prstGeom prst="rect">
            <a:avLst/>
          </a:prstGeom>
          <a:solidFill>
            <a:srgbClr val="FFEAD3"/>
          </a:solidFill>
          <a:ln w="28575">
            <a:solidFill>
              <a:srgbClr val="D2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D44C3F-4773-004E-B132-414CF4511425}"/>
              </a:ext>
            </a:extLst>
          </p:cNvPr>
          <p:cNvSpPr txBox="1"/>
          <p:nvPr/>
        </p:nvSpPr>
        <p:spPr>
          <a:xfrm>
            <a:off x="6450466" y="2162969"/>
            <a:ext cx="4347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퍼셉트론은</a:t>
            </a:r>
            <a:r>
              <a:rPr lang="ko-KR" altLang="en-US" sz="2400" b="1" dirty="0"/>
              <a:t> 외부 자극을 노드의 </a:t>
            </a:r>
            <a:r>
              <a:rPr lang="ko-KR" altLang="en-US" sz="2400" b="1" dirty="0" err="1"/>
              <a:t>수치값으로</a:t>
            </a:r>
            <a:r>
              <a:rPr lang="ko-KR" altLang="en-US" sz="2400" b="1" dirty="0"/>
              <a:t> 할당한후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이 </a:t>
            </a:r>
            <a:r>
              <a:rPr lang="ko-KR" altLang="en-US" sz="2400" b="1" dirty="0" err="1"/>
              <a:t>수치값을</a:t>
            </a:r>
            <a:r>
              <a:rPr lang="ko-KR" altLang="en-US" sz="2400" b="1" dirty="0"/>
              <a:t> 가중치에 곱한 다음 이 신호의 합을 구한다</a:t>
            </a:r>
            <a:r>
              <a:rPr lang="en-US" altLang="ko-KR" sz="2400" b="1" dirty="0"/>
              <a:t>. </a:t>
            </a:r>
            <a:r>
              <a:rPr lang="ko-KR" altLang="en-US" sz="2400" b="1" dirty="0"/>
              <a:t>만약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신호의 종합이 </a:t>
            </a:r>
            <a:r>
              <a:rPr lang="ko-KR" altLang="en-US" sz="2400" b="1" dirty="0" err="1"/>
              <a:t>임계값을</a:t>
            </a:r>
            <a:r>
              <a:rPr lang="ko-KR" altLang="en-US" sz="2400" b="1" dirty="0"/>
              <a:t> 넘으면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을 출력한다</a:t>
            </a:r>
            <a:r>
              <a:rPr lang="en-US" altLang="ko-KR" sz="2400" b="1" dirty="0"/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677CD4C-25A2-F2E2-88BC-B13CB2414B78}"/>
              </a:ext>
            </a:extLst>
          </p:cNvPr>
          <p:cNvSpPr/>
          <p:nvPr/>
        </p:nvSpPr>
        <p:spPr>
          <a:xfrm>
            <a:off x="6475179" y="1299273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/>
              <a:t>퍼셉트론의</a:t>
            </a:r>
            <a:r>
              <a:rPr lang="ko-KR" altLang="en-US" sz="2000" dirty="0"/>
              <a:t> 식</a:t>
            </a:r>
          </a:p>
        </p:txBody>
      </p:sp>
    </p:spTree>
    <p:extLst>
      <p:ext uri="{BB962C8B-B14F-4D97-AF65-F5344CB8AC3E}">
        <p14:creationId xmlns:p14="http://schemas.microsoft.com/office/powerpoint/2010/main" val="26877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C4BFB7-640F-F185-5C8E-56D080C42BA7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BF93D-24F1-841C-9AD9-987BB15DC110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가중치와 편향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B4D514-274A-8007-934D-D8BE01D24003}"/>
              </a:ext>
            </a:extLst>
          </p:cNvPr>
          <p:cNvSpPr/>
          <p:nvPr/>
        </p:nvSpPr>
        <p:spPr>
          <a:xfrm flipV="1">
            <a:off x="439404" y="1684025"/>
            <a:ext cx="11374643" cy="1511201"/>
          </a:xfrm>
          <a:prstGeom prst="rect">
            <a:avLst/>
          </a:prstGeom>
          <a:solidFill>
            <a:srgbClr val="FFEAD3"/>
          </a:solidFill>
          <a:ln w="28575">
            <a:solidFill>
              <a:srgbClr val="EA7B7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DA7C0-D8D4-648C-5AAE-BB8E70F58493}"/>
              </a:ext>
            </a:extLst>
          </p:cNvPr>
          <p:cNvSpPr txBox="1"/>
          <p:nvPr/>
        </p:nvSpPr>
        <p:spPr>
          <a:xfrm>
            <a:off x="663857" y="2092342"/>
            <a:ext cx="10852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입력 신호가 결과에 주는 영향력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중요도</a:t>
            </a:r>
            <a:r>
              <a:rPr lang="en-US" altLang="ko-KR" sz="2400" b="1" dirty="0"/>
              <a:t>)</a:t>
            </a:r>
            <a:r>
              <a:rPr lang="ko-KR" altLang="en-US" sz="2400" b="1" dirty="0"/>
              <a:t>을 조절</a:t>
            </a:r>
            <a:r>
              <a:rPr lang="en-US" altLang="ko-KR" sz="2400" b="1" dirty="0"/>
              <a:t>, </a:t>
            </a:r>
            <a:r>
              <a:rPr lang="ko-KR" altLang="en-US" sz="2400" b="1" dirty="0" err="1"/>
              <a:t>퍼셉트론은</a:t>
            </a:r>
            <a:r>
              <a:rPr lang="ko-KR" altLang="en-US" sz="2400" b="1" dirty="0"/>
              <a:t> 복수의 입력 신호 각각에 고유한 가중치를 부여함</a:t>
            </a:r>
            <a:r>
              <a:rPr lang="en-US" altLang="ko-KR" sz="2400" b="1" dirty="0"/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2DEBC29-7CA0-1F89-6A6E-64FF6EAA768C}"/>
              </a:ext>
            </a:extLst>
          </p:cNvPr>
          <p:cNvSpPr/>
          <p:nvPr/>
        </p:nvSpPr>
        <p:spPr>
          <a:xfrm>
            <a:off x="663856" y="1299273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EA7B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가중치란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7878D-1843-27B2-55EA-6DDD7FD6D3C2}"/>
              </a:ext>
            </a:extLst>
          </p:cNvPr>
          <p:cNvSpPr/>
          <p:nvPr/>
        </p:nvSpPr>
        <p:spPr>
          <a:xfrm flipV="1">
            <a:off x="439404" y="4159512"/>
            <a:ext cx="11374643" cy="1032997"/>
          </a:xfrm>
          <a:prstGeom prst="rect">
            <a:avLst/>
          </a:prstGeom>
          <a:solidFill>
            <a:srgbClr val="FFEAD3"/>
          </a:solidFill>
          <a:ln w="28575">
            <a:solidFill>
              <a:srgbClr val="D253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B260A8-255D-BF76-4E83-BAF1EF48D161}"/>
              </a:ext>
            </a:extLst>
          </p:cNvPr>
          <p:cNvSpPr txBox="1"/>
          <p:nvPr/>
        </p:nvSpPr>
        <p:spPr>
          <a:xfrm>
            <a:off x="663857" y="4571780"/>
            <a:ext cx="1085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뉴런이 얼마나 쉽게 활성화</a:t>
            </a:r>
            <a:r>
              <a:rPr lang="en-US" altLang="ko-KR" sz="2400" b="1" dirty="0"/>
              <a:t>(1</a:t>
            </a:r>
            <a:r>
              <a:rPr lang="ko-KR" altLang="en-US" sz="2400" b="1" dirty="0"/>
              <a:t>을 출력</a:t>
            </a:r>
            <a:r>
              <a:rPr lang="en-US" altLang="ko-KR" sz="2400" b="1" dirty="0"/>
              <a:t>)</a:t>
            </a:r>
            <a:r>
              <a:rPr lang="ko-KR" altLang="en-US" sz="2400" b="1" dirty="0" err="1"/>
              <a:t>되느냐를</a:t>
            </a:r>
            <a:r>
              <a:rPr lang="ko-KR" altLang="en-US" sz="2400" b="1" dirty="0"/>
              <a:t> 조정</a:t>
            </a:r>
            <a:endParaRPr lang="en-US" altLang="ko-KR" sz="24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6F39A51-765E-D375-8162-13DC1CEF9050}"/>
              </a:ext>
            </a:extLst>
          </p:cNvPr>
          <p:cNvSpPr/>
          <p:nvPr/>
        </p:nvSpPr>
        <p:spPr>
          <a:xfrm>
            <a:off x="663856" y="3774759"/>
            <a:ext cx="2738205" cy="659781"/>
          </a:xfrm>
          <a:prstGeom prst="roundRect">
            <a:avLst>
              <a:gd name="adj" fmla="val 50000"/>
            </a:avLst>
          </a:prstGeom>
          <a:solidFill>
            <a:srgbClr val="D253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편향이란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2887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313193C-28AB-0797-D8C5-728B09CA40AA}"/>
              </a:ext>
            </a:extLst>
          </p:cNvPr>
          <p:cNvSpPr/>
          <p:nvPr/>
        </p:nvSpPr>
        <p:spPr>
          <a:xfrm>
            <a:off x="0" y="1042416"/>
            <a:ext cx="11814048" cy="54864"/>
          </a:xfrm>
          <a:prstGeom prst="rect">
            <a:avLst/>
          </a:prstGeom>
          <a:solidFill>
            <a:srgbClr val="9E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B3AC3-CEA7-49CC-3D4C-54922F3D2F6A}"/>
              </a:ext>
            </a:extLst>
          </p:cNvPr>
          <p:cNvSpPr txBox="1"/>
          <p:nvPr/>
        </p:nvSpPr>
        <p:spPr>
          <a:xfrm>
            <a:off x="162130" y="180642"/>
            <a:ext cx="10646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논리 회로</a:t>
            </a:r>
            <a:r>
              <a:rPr lang="en-US" altLang="ko-KR" sz="5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(AND, NAND, OR)</a:t>
            </a:r>
            <a:endParaRPr lang="ko-KR" altLang="en-US" sz="5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56CB58-29D1-C237-FFDE-5F03BD569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0" y="2288239"/>
            <a:ext cx="3598562" cy="2787897"/>
          </a:xfrm>
          <a:prstGeom prst="rect">
            <a:avLst/>
          </a:prstGeom>
          <a:ln>
            <a:solidFill>
              <a:srgbClr val="EA7B7B"/>
            </a:solidFill>
          </a:ln>
        </p:spPr>
      </p:pic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F1F145-BE6D-CB3F-27A6-CA5D5B76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31" y="2308012"/>
            <a:ext cx="3756739" cy="2768123"/>
          </a:xfrm>
          <a:prstGeom prst="rect">
            <a:avLst/>
          </a:prstGeom>
          <a:ln>
            <a:solidFill>
              <a:srgbClr val="D25353"/>
            </a:solidFill>
          </a:ln>
        </p:spPr>
      </p:pic>
      <p:pic>
        <p:nvPicPr>
          <p:cNvPr id="11" name="그림 10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22169B-3CBB-A8F7-90E5-644F8F405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46" y="2287497"/>
            <a:ext cx="3608447" cy="2768123"/>
          </a:xfrm>
          <a:prstGeom prst="rect">
            <a:avLst/>
          </a:prstGeom>
          <a:ln>
            <a:solidFill>
              <a:srgbClr val="9E3B3B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6CB90F-18E3-C818-AD7D-BA812ACD88AA}"/>
              </a:ext>
            </a:extLst>
          </p:cNvPr>
          <p:cNvSpPr txBox="1"/>
          <p:nvPr/>
        </p:nvSpPr>
        <p:spPr>
          <a:xfrm>
            <a:off x="453780" y="5584751"/>
            <a:ext cx="10852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※ NAND</a:t>
            </a:r>
            <a:r>
              <a:rPr lang="ko-KR" altLang="en-US" sz="2400" b="1" dirty="0"/>
              <a:t>는 </a:t>
            </a:r>
            <a:r>
              <a:rPr lang="en-US" altLang="ko-KR" sz="2400" b="1" dirty="0"/>
              <a:t>Not AND</a:t>
            </a:r>
            <a:r>
              <a:rPr lang="ko-KR" altLang="en-US" sz="2400" b="1" dirty="0"/>
              <a:t>를 의미하며</a:t>
            </a:r>
            <a:r>
              <a:rPr lang="en-US" altLang="ko-KR" sz="2400" b="1" dirty="0"/>
              <a:t>, AND </a:t>
            </a:r>
            <a:r>
              <a:rPr lang="ko-KR" altLang="en-US" sz="2400" b="1" dirty="0"/>
              <a:t>게이트의 출력을 뒤집은 것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4517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1298</Words>
  <Application>Microsoft Office PowerPoint</Application>
  <PresentationFormat>와이드스크린</PresentationFormat>
  <Paragraphs>482</Paragraphs>
  <Slides>39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7" baseType="lpstr">
      <vt:lpstr>D2Coding</vt:lpstr>
      <vt:lpstr>HY견고딕</vt:lpstr>
      <vt:lpstr>맑은 고딕</vt:lpstr>
      <vt:lpstr>휴먼둥근헤드라인</vt:lpstr>
      <vt:lpstr>휴먼모음T</vt:lpstr>
      <vt:lpstr>Arial</vt:lpstr>
      <vt:lpstr>Wingdings</vt:lpstr>
      <vt:lpstr>Office 테마</vt:lpstr>
      <vt:lpstr>Part 1. 퍼셉트론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박민경</dc:creator>
  <cp:lastModifiedBy>박민경</cp:lastModifiedBy>
  <cp:revision>13</cp:revision>
  <dcterms:created xsi:type="dcterms:W3CDTF">2026-01-19T05:58:46Z</dcterms:created>
  <dcterms:modified xsi:type="dcterms:W3CDTF">2026-01-20T04:57:50Z</dcterms:modified>
</cp:coreProperties>
</file>